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1" r:id="rId4"/>
    <p:sldId id="259" r:id="rId5"/>
    <p:sldId id="262" r:id="rId6"/>
    <p:sldId id="263" r:id="rId7"/>
    <p:sldId id="260" r:id="rId8"/>
    <p:sldId id="270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76" autoAdjust="0"/>
    <p:restoredTop sz="94660"/>
  </p:normalViewPr>
  <p:slideViewPr>
    <p:cSldViewPr>
      <p:cViewPr>
        <p:scale>
          <a:sx n="75" d="100"/>
          <a:sy n="75" d="100"/>
        </p:scale>
        <p:origin x="-11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CF845-9612-4EAF-92D0-4D6E1CCE9961}" type="datetimeFigureOut">
              <a:rPr lang="sr-Latn-CS" smtClean="0"/>
              <a:pPr/>
              <a:t>7.4.2015.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14C-7F8C-4F1E-A687-AF0AC46B5EB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235B-802B-4698-9D91-7E9DF79018B8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F040-876B-4543-9872-83523A40525B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9564-7600-4086-8CEE-A147FBBA5C17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6CA1-67C1-4695-AE68-BCBEAA587FEB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82A0-A588-4775-AAC7-952B3D00B9CC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2A26-4EA1-426B-ACC4-EB8C4AB0E6F3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1819-CDB5-4DF9-9570-B53A2783A5E4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002-69BD-4997-8449-D6A8E8F7FDA2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698-14BC-426D-9EBC-6829FEEE687C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EBE6-9DBC-4F89-BB92-75F75C8FAEEA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7452-C10B-4F7C-A629-1C7BDFD08D1E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28E9-7E07-4F5E-BDA6-3194844257AF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A015-0F5E-47F1-868D-EEB1845B709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orisnik.Korisnik-PC.000\Desktop\povijest\6om56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643446"/>
            <a:ext cx="6400800" cy="1752600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Kraj XV.st, XVI., XVII., XVIII.st</a:t>
            </a:r>
            <a:r>
              <a:rPr lang="hr-H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hr-H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760" y="2643182"/>
            <a:ext cx="8976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VELIKA GEOGRAFSKA OTKRIĆA</a:t>
            </a:r>
            <a:endParaRPr lang="hr-H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DBA7-EDDC-4DA5-91E9-5C032BF70994}" type="datetime1">
              <a:rPr lang="hr-HR" smtClean="0"/>
              <a:pPr/>
              <a:t>7.4.2015.</a:t>
            </a:fld>
            <a:endParaRPr lang="hr-H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.Korisnik-PC.000\Desktop\povijest\6om56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Korisnik.Korisnik-PC.000\Desktop\povijest\Vasco-da-Gama-1524-BR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171826" cy="4286250"/>
          </a:xfrm>
          <a:prstGeom prst="rect">
            <a:avLst/>
          </a:prstGeom>
          <a:noFill/>
        </p:spPr>
      </p:pic>
      <p:pic>
        <p:nvPicPr>
          <p:cNvPr id="5123" name="Picture 3" descr="C:\Users\Korisnik.Korisnik-PC.000\Desktop\povijest\Carta geografica portoghese del XVI sec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7166"/>
            <a:ext cx="3386145" cy="2998070"/>
          </a:xfrm>
          <a:prstGeom prst="rect">
            <a:avLst/>
          </a:prstGeom>
          <a:noFill/>
        </p:spPr>
      </p:pic>
      <p:pic>
        <p:nvPicPr>
          <p:cNvPr id="5124" name="Picture 4" descr="C:\Users\Korisnik.Korisnik-PC.000\Desktop\povijest\enriconav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500306"/>
            <a:ext cx="3035300" cy="41021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57158" y="3786190"/>
            <a:ext cx="30936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Vasco</a:t>
            </a:r>
            <a:r>
              <a:rPr lang="hr-H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da Gama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3570" y="6000768"/>
            <a:ext cx="32480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1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Bartholomeo</a:t>
            </a:r>
            <a:r>
              <a:rPr lang="hr-HR" sz="31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hr-HR" sz="31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Diaz</a:t>
            </a:r>
            <a:endParaRPr lang="en-US" sz="31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DA35-AD04-4E26-A634-391B09EC7059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posljedice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42844" y="1571612"/>
            <a:ext cx="4397378" cy="5094296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dirty="0" smtClean="0"/>
              <a:t>KONKVISTADORI (OSVAJAČI)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H.</a:t>
            </a:r>
            <a:r>
              <a:rPr lang="hr-HR" dirty="0" err="1" smtClean="0"/>
              <a:t>Cortez</a:t>
            </a:r>
            <a:r>
              <a:rPr lang="hr-HR" dirty="0" smtClean="0"/>
              <a:t>-Azteci-</a:t>
            </a:r>
            <a:r>
              <a:rPr lang="hr-HR" dirty="0" err="1" smtClean="0"/>
              <a:t>Montezuma</a:t>
            </a:r>
            <a:endParaRPr lang="hr-HR" dirty="0" smtClean="0"/>
          </a:p>
          <a:p>
            <a:pPr>
              <a:buBlip>
                <a:blip r:embed="rId2"/>
              </a:buBlip>
            </a:pPr>
            <a:r>
              <a:rPr lang="hr-HR" dirty="0" smtClean="0"/>
              <a:t>F.</a:t>
            </a:r>
            <a:r>
              <a:rPr lang="hr-HR" dirty="0" err="1" smtClean="0"/>
              <a:t>Pizzaro</a:t>
            </a:r>
            <a:r>
              <a:rPr lang="hr-HR" dirty="0" smtClean="0"/>
              <a:t>-Inke-</a:t>
            </a:r>
            <a:r>
              <a:rPr lang="hr-HR" dirty="0" err="1" smtClean="0"/>
              <a:t>Atahualpa</a:t>
            </a:r>
            <a:endParaRPr lang="hr-HR" dirty="0" smtClean="0"/>
          </a:p>
          <a:p>
            <a:pPr>
              <a:buBlip>
                <a:blip r:embed="rId2"/>
              </a:buBlip>
            </a:pPr>
            <a:r>
              <a:rPr lang="hr-HR" dirty="0" smtClean="0"/>
              <a:t>Stvaranje kolonija/ zbog sirovina, tržišta, radne snage/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Izmjena biljaka i životinja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Velike migracije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3438" y="1500175"/>
            <a:ext cx="4284693" cy="4143404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hr-HR" dirty="0" smtClean="0">
                <a:solidFill>
                  <a:srgbClr val="002060"/>
                </a:solidFill>
              </a:rPr>
              <a:t>Premještanje trgovačkih putova iz Sredozemlja na Atlantik i Pacifik; razvija se svjetska trgovina</a:t>
            </a:r>
          </a:p>
          <a:p>
            <a:pPr>
              <a:buBlip>
                <a:blip r:embed="rId3"/>
              </a:buBlip>
            </a:pPr>
            <a:r>
              <a:rPr lang="hr-HR" dirty="0" smtClean="0">
                <a:solidFill>
                  <a:srgbClr val="002060"/>
                </a:solidFill>
              </a:rPr>
              <a:t>u pokorene zemlje širi se </a:t>
            </a:r>
            <a:r>
              <a:rPr lang="hr-HR" i="1" u="sng" dirty="0" smtClean="0">
                <a:solidFill>
                  <a:srgbClr val="002060"/>
                </a:solidFill>
              </a:rPr>
              <a:t>KRŠĆANSTVO </a:t>
            </a:r>
          </a:p>
          <a:p>
            <a:pPr>
              <a:buBlip>
                <a:blip r:embed="rId3"/>
              </a:buBlip>
            </a:pPr>
            <a:r>
              <a:rPr lang="hr-HR" dirty="0" smtClean="0">
                <a:solidFill>
                  <a:srgbClr val="002060"/>
                </a:solidFill>
              </a:rPr>
              <a:t>revolucija cijena; cijene rastu</a:t>
            </a:r>
          </a:p>
          <a:p>
            <a:pPr>
              <a:buBlip>
                <a:blip r:embed="rId3"/>
              </a:buBlip>
            </a:pPr>
            <a:r>
              <a:rPr lang="hr-HR" dirty="0" smtClean="0">
                <a:solidFill>
                  <a:srgbClr val="002060"/>
                </a:solidFill>
              </a:rPr>
              <a:t>Stvara se svjetsko tržište</a:t>
            </a:r>
          </a:p>
          <a:p>
            <a:pPr>
              <a:buBlip>
                <a:blip r:embed="rId3"/>
              </a:buBlip>
            </a:pPr>
            <a:r>
              <a:rPr lang="hr-HR" i="1" u="sng" dirty="0" smtClean="0">
                <a:solidFill>
                  <a:srgbClr val="002060"/>
                </a:solidFill>
              </a:rPr>
              <a:t>MANUFAKTURA</a:t>
            </a:r>
            <a:endParaRPr lang="hr-HR" i="1" u="sng" dirty="0">
              <a:solidFill>
                <a:srgbClr val="00206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A49E-41F0-4946-95AD-FF55E5B8BA2A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5720" y="642918"/>
            <a:ext cx="6686568" cy="846158"/>
          </a:xfrm>
        </p:spPr>
        <p:txBody>
          <a:bodyPr/>
          <a:lstStyle/>
          <a:p>
            <a:r>
              <a:rPr lang="hr-HR" dirty="0" smtClean="0"/>
              <a:t>S</a:t>
            </a:r>
            <a:r>
              <a:rPr lang="hr-HR" dirty="0" smtClean="0"/>
              <a:t>por </a:t>
            </a:r>
            <a:r>
              <a:rPr lang="hr-HR" dirty="0" smtClean="0"/>
              <a:t>Španjolske i </a:t>
            </a:r>
            <a:r>
              <a:rPr lang="hr-HR" dirty="0" smtClean="0"/>
              <a:t>Portugala</a:t>
            </a:r>
            <a:endParaRPr lang="hr-H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hr-HR" dirty="0" smtClean="0"/>
              <a:t>Intervencija pape/ Aleksandar VI. / 1493.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Linija razgraničenja ; Brazil pripao Portugalu / na Atlantiku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Linija razgraničenja na Pacifiku</a:t>
            </a:r>
          </a:p>
          <a:p>
            <a:pPr>
              <a:buBlip>
                <a:blip r:embed="rId2"/>
              </a:buBlip>
            </a:pPr>
            <a:r>
              <a:rPr lang="hr-HR" dirty="0" smtClean="0"/>
              <a:t>F. </a:t>
            </a:r>
            <a:r>
              <a:rPr lang="hr-HR" dirty="0" err="1" smtClean="0"/>
              <a:t>Drake</a:t>
            </a:r>
            <a:r>
              <a:rPr lang="hr-HR" dirty="0" smtClean="0"/>
              <a:t> prvi Englez koji je oplovio svijet </a:t>
            </a:r>
            <a:r>
              <a:rPr lang="hr-HR" sz="1800" i="1" dirty="0" smtClean="0"/>
              <a:t>1577-1580</a:t>
            </a:r>
            <a:endParaRPr lang="hr-HR" sz="1800" i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9229-4807-4BDE-BD85-A57BB6001607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.Korisnik-PC.000\Desktop\povijest\6om56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Korisnik.Korisnik-PC.000\Desktop\povijest\84670-004-89D75D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071966" cy="4071966"/>
          </a:xfrm>
          <a:prstGeom prst="rect">
            <a:avLst/>
          </a:prstGeom>
          <a:noFill/>
        </p:spPr>
      </p:pic>
      <p:pic>
        <p:nvPicPr>
          <p:cNvPr id="6147" name="Picture 3" descr="C:\Users\Korisnik.Korisnik-PC.000\Desktop\povijest\drake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786190"/>
            <a:ext cx="5214974" cy="2868457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9E3-5AEF-4C0F-8971-1CDE342E8593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.Korisnik-PC.000\Desktop\povijest\6om56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9E3-5AEF-4C0F-8971-1CDE342E8593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411807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latin typeface="DomCasual BT" pitchFamily="66" charset="-18"/>
              </a:rPr>
              <a:t>usavršena je gradnja brodova: </a:t>
            </a:r>
            <a:r>
              <a:rPr lang="hr-HR" i="1" dirty="0" smtClean="0">
                <a:latin typeface="DomCasual BT" pitchFamily="66" charset="-18"/>
              </a:rPr>
              <a:t>KARAVELE ; KARAKE</a:t>
            </a:r>
          </a:p>
          <a:p>
            <a:r>
              <a:rPr lang="hr-HR" dirty="0" smtClean="0">
                <a:latin typeface="DomCasual BT" pitchFamily="66" charset="-18"/>
              </a:rPr>
              <a:t>izum kompasa</a:t>
            </a:r>
          </a:p>
          <a:p>
            <a:r>
              <a:rPr lang="hr-HR" dirty="0" smtClean="0">
                <a:latin typeface="DomCasual BT" pitchFamily="66" charset="-18"/>
              </a:rPr>
              <a:t>koristi se ASTROLAB</a:t>
            </a:r>
          </a:p>
          <a:p>
            <a:r>
              <a:rPr lang="hr-HR" dirty="0" smtClean="0">
                <a:latin typeface="DomCasual BT" pitchFamily="66" charset="-18"/>
              </a:rPr>
              <a:t>crtaju se geografske karte / </a:t>
            </a:r>
            <a:r>
              <a:rPr lang="hr-HR" dirty="0" err="1" smtClean="0">
                <a:latin typeface="DomCasual BT" pitchFamily="66" charset="-18"/>
              </a:rPr>
              <a:t>Toscanelli</a:t>
            </a:r>
            <a:r>
              <a:rPr lang="hr-HR" dirty="0" smtClean="0">
                <a:latin typeface="DomCasual BT" pitchFamily="66" charset="-18"/>
              </a:rPr>
              <a:t>/</a:t>
            </a:r>
          </a:p>
          <a:p>
            <a:r>
              <a:rPr lang="hr-HR" dirty="0" smtClean="0">
                <a:latin typeface="DomCasual BT" pitchFamily="66" charset="-18"/>
              </a:rPr>
              <a:t>posrednici povećavaju cijene</a:t>
            </a:r>
          </a:p>
          <a:p>
            <a:r>
              <a:rPr lang="hr-HR" dirty="0" smtClean="0">
                <a:latin typeface="DomCasual BT" pitchFamily="66" charset="-18"/>
              </a:rPr>
              <a:t>Turci ugrožavaju </a:t>
            </a:r>
            <a:r>
              <a:rPr lang="hr-HR" dirty="0" err="1" smtClean="0">
                <a:latin typeface="DomCasual BT" pitchFamily="66" charset="-18"/>
              </a:rPr>
              <a:t>trgovčke</a:t>
            </a:r>
            <a:r>
              <a:rPr lang="hr-HR" dirty="0" smtClean="0">
                <a:latin typeface="DomCasual BT" pitchFamily="66" charset="-18"/>
              </a:rPr>
              <a:t> putove ISTOK-ZAPAD</a:t>
            </a:r>
          </a:p>
          <a:p>
            <a:r>
              <a:rPr lang="hr-HR" dirty="0" smtClean="0">
                <a:latin typeface="DomCasual BT" pitchFamily="66" charset="-18"/>
              </a:rPr>
              <a:t>u Europi vlada nestašica mirodija, zlata, srebra </a:t>
            </a:r>
            <a:r>
              <a:rPr lang="hr-HR" dirty="0" err="1" smtClean="0">
                <a:latin typeface="DomCasual BT" pitchFamily="66" charset="-18"/>
              </a:rPr>
              <a:t>itd</a:t>
            </a:r>
            <a:r>
              <a:rPr lang="hr-HR" dirty="0" smtClean="0">
                <a:latin typeface="DomCasual BT" pitchFamily="66" charset="-18"/>
              </a:rPr>
              <a:t>.</a:t>
            </a:r>
          </a:p>
          <a:p>
            <a:r>
              <a:rPr lang="hr-HR" dirty="0" smtClean="0">
                <a:latin typeface="DomCasual BT" pitchFamily="66" charset="-18"/>
              </a:rPr>
              <a:t>prisutna težnja za bogaćenjem i želja za </a:t>
            </a:r>
            <a:r>
              <a:rPr lang="hr-HR" dirty="0" smtClean="0">
                <a:latin typeface="DomCasual BT" pitchFamily="66" charset="-18"/>
              </a:rPr>
              <a:t>otkrićima</a:t>
            </a:r>
            <a:endParaRPr lang="hr-HR" dirty="0" smtClean="0">
              <a:latin typeface="DomCasual BT" pitchFamily="66" charset="-1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836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PREDUVJETI: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C7D0-9873-4B45-881A-C175D55CABCD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 descr="C:\Users\Korisnik.Korisnik-PC.000\Desktop\povijest\Astrolab_ISER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-2928982"/>
            <a:ext cx="8108134" cy="1081084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0034" y="571480"/>
            <a:ext cx="3102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err="1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dinamo" pitchFamily="2" charset="0"/>
              </a:rPr>
              <a:t>astrolab</a:t>
            </a:r>
            <a:endParaRPr lang="en-US" sz="5400" b="1" cap="none" spc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dinamo" pitchFamily="2" charset="0"/>
            </a:endParaRPr>
          </a:p>
        </p:txBody>
      </p:sp>
      <p:pic>
        <p:nvPicPr>
          <p:cNvPr id="1027" name="Picture 3" descr="C:\Users\Korisnik.Korisnik-PC.000\Desktop\povijest\Komp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14818"/>
            <a:ext cx="2795849" cy="238917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5720" y="4071942"/>
            <a:ext cx="2535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hr-HR" sz="5400" b="1" cap="none" spc="150" dirty="0" smtClean="0">
                <a:ln w="11430">
                  <a:solidFill>
                    <a:srgbClr val="FFFF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kompas</a:t>
            </a:r>
            <a:endParaRPr lang="en-US" sz="5400" b="1" cap="none" spc="150" dirty="0">
              <a:ln w="11430">
                <a:solidFill>
                  <a:srgbClr val="FFFF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CE26-6F83-40BE-89CC-02C1F7506431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Korisnik.Korisnik-PC.000\Desktop\povijest\toscanell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8C60-E47E-4CE2-BCC3-48650A60E306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715304" cy="43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8562-1342-4475-906B-6CD2A3CC7EA2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5934670"/>
            <a:ext cx="7571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Paolo</a:t>
            </a:r>
            <a:r>
              <a:rPr lang="hr-H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dal</a:t>
            </a:r>
            <a:r>
              <a:rPr lang="hr-H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Pozzo</a:t>
            </a:r>
            <a:r>
              <a:rPr lang="hr-H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Toscanelli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7435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74FB-CB70-4779-8221-254B06D57FC7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483245"/>
          </a:xfrm>
        </p:spPr>
        <p:txBody>
          <a:bodyPr>
            <a:normAutofit fontScale="85000" lnSpcReduction="20000"/>
          </a:bodyPr>
          <a:lstStyle/>
          <a:p>
            <a:pPr>
              <a:buSzPct val="70000"/>
              <a:buBlip>
                <a:blip r:embed="rId2"/>
              </a:buBlip>
            </a:pPr>
            <a:r>
              <a:rPr lang="hr-HR" b="1" dirty="0" smtClean="0">
                <a:latin typeface="DomCasual BT" pitchFamily="66" charset="-18"/>
              </a:rPr>
              <a:t>Portugalci</a:t>
            </a:r>
            <a:r>
              <a:rPr lang="hr-HR" b="1" dirty="0" smtClean="0">
                <a:latin typeface="DomCasual BT" pitchFamily="66" charset="-18"/>
                <a:sym typeface="Wingdings" pitchFamily="2" charset="2"/>
              </a:rPr>
              <a:t>područje Afrike / zlata, dragog kamenja, robova</a:t>
            </a:r>
          </a:p>
          <a:p>
            <a:pPr>
              <a:buSzPct val="70000"/>
              <a:buBlip>
                <a:blip r:embed="rId2"/>
              </a:buBlip>
            </a:pPr>
            <a:r>
              <a:rPr lang="hr-HR" b="1" dirty="0" smtClean="0">
                <a:latin typeface="DomCasual BT" pitchFamily="66" charset="-18"/>
                <a:sym typeface="Wingdings" pitchFamily="2" charset="2"/>
              </a:rPr>
              <a:t>Princ Henrik Pomorac,1415. </a:t>
            </a:r>
            <a:r>
              <a:rPr lang="hr-HR" b="1" dirty="0" err="1" smtClean="0">
                <a:latin typeface="DomCasual BT" pitchFamily="66" charset="-18"/>
                <a:sym typeface="Wingdings" pitchFamily="2" charset="2"/>
              </a:rPr>
              <a:t>Sagres</a:t>
            </a:r>
            <a:r>
              <a:rPr lang="hr-HR" b="1" dirty="0" smtClean="0">
                <a:latin typeface="DomCasual BT" pitchFamily="66" charset="-18"/>
                <a:sym typeface="Wingdings" pitchFamily="2" charset="2"/>
              </a:rPr>
              <a:t>-prva pomorska škola</a:t>
            </a:r>
          </a:p>
          <a:p>
            <a:pPr>
              <a:buSzPct val="70000"/>
              <a:buBlip>
                <a:blip r:embed="rId2"/>
              </a:buBlip>
            </a:pPr>
            <a:r>
              <a:rPr lang="hr-HR" b="1" dirty="0" smtClean="0">
                <a:latin typeface="DomCasual BT" pitchFamily="66" charset="-18"/>
                <a:sym typeface="Wingdings" pitchFamily="2" charset="2"/>
              </a:rPr>
              <a:t>težnja-otkriti novi put za Indiju</a:t>
            </a:r>
            <a:r>
              <a:rPr lang="hr-HR" sz="2800" b="1" i="1" u="sng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BARTHOLOMEO  DIAZ 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1487. – Rt dobre nade ; </a:t>
            </a:r>
            <a:r>
              <a:rPr lang="hr-HR" sz="2800" b="1" i="1" u="sng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VASCO DA GAMA</a:t>
            </a:r>
            <a:r>
              <a:rPr lang="hr-HR" sz="2800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 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1498.-</a:t>
            </a:r>
            <a:r>
              <a:rPr lang="hr-HR" b="1" dirty="0" err="1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Kalikut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. Indija “admiral Indije”; potapa arapske brodove, uništili arapsku trgovinu mirodijama; GOA,</a:t>
            </a:r>
            <a:r>
              <a:rPr lang="hr-HR" b="1" dirty="0" err="1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Molučki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 otoci ili Otočje začina</a:t>
            </a:r>
          </a:p>
          <a:p>
            <a:pPr>
              <a:buSzPct val="70000"/>
              <a:buBlip>
                <a:blip r:embed="rId2"/>
              </a:buBlip>
            </a:pP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1500. </a:t>
            </a:r>
            <a:r>
              <a:rPr lang="hr-HR" b="1" dirty="0" err="1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Alvares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 </a:t>
            </a:r>
            <a:r>
              <a:rPr lang="hr-HR" b="1" dirty="0" err="1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Cabral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-Brazil</a:t>
            </a:r>
          </a:p>
          <a:p>
            <a:pPr>
              <a:buSzPct val="70000"/>
              <a:buBlip>
                <a:blip r:embed="rId2"/>
              </a:buBlip>
            </a:pP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Španjolska </a:t>
            </a:r>
            <a:r>
              <a:rPr lang="hr-HR" sz="2800" b="1" i="1" u="sng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KRISTOF KOLUMBO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; 1492.,PALOS; 3 broda sa 90 mornara; San </a:t>
            </a:r>
            <a:r>
              <a:rPr lang="hr-HR" b="1" dirty="0" err="1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Salvador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; Kuba; Haiti; još 3 putovanja; 1506. umro u bijedi!</a:t>
            </a:r>
            <a:endParaRPr lang="hr-HR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166" y="285728"/>
            <a:ext cx="639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NAJVAŽNIJA OTKRIĆA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D265-B0C0-4C39-89BB-618DBC3D729F}" type="datetime1">
              <a:rPr lang="hr-HR" smtClean="0"/>
              <a:pPr/>
              <a:t>7.4.2015.</a:t>
            </a:fld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D265-B0C0-4C39-89BB-618DBC3D729F}" type="datetime1">
              <a:rPr lang="hr-HR" smtClean="0"/>
              <a:pPr/>
              <a:t>7.4.2015.</a:t>
            </a:fld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pPr>
              <a:buSzPct val="70000"/>
              <a:buBlip>
                <a:blip r:embed="rId2"/>
              </a:buBlip>
            </a:pPr>
            <a:endParaRPr lang="hr-HR" dirty="0" smtClean="0">
              <a:latin typeface="DomCasual BT" pitchFamily="66" charset="-18"/>
              <a:cs typeface="Times New Roman" pitchFamily="18" charset="0"/>
              <a:sym typeface="Wingdings" pitchFamily="2" charset="2"/>
            </a:endParaRPr>
          </a:p>
          <a:p>
            <a:pPr>
              <a:buSzPct val="70000"/>
              <a:buBlip>
                <a:blip r:embed="rId2"/>
              </a:buBlip>
            </a:pP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Talijan </a:t>
            </a:r>
            <a:r>
              <a:rPr lang="hr-HR" b="1" dirty="0" err="1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Amerigo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 </a:t>
            </a:r>
            <a:r>
              <a:rPr lang="hr-HR" b="1" dirty="0" err="1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Vespucci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 dokazao da je otkriven novi kontinent</a:t>
            </a:r>
          </a:p>
          <a:p>
            <a:pPr>
              <a:buSzPct val="70000"/>
              <a:buBlip>
                <a:blip r:embed="rId2"/>
              </a:buBlip>
            </a:pPr>
            <a:r>
              <a:rPr lang="hr-HR" sz="2800" b="1" i="1" u="sng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FERDINAND MAGELLAN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; 5 brodova i 265 mornara; 1519. prvo putovanje oko svijeta; </a:t>
            </a:r>
            <a:r>
              <a:rPr lang="hr-HR" b="1" dirty="0" err="1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Magellanov</a:t>
            </a:r>
            <a:r>
              <a:rPr lang="hr-HR" b="1" dirty="0" smtClean="0">
                <a:latin typeface="DomCasual BT" pitchFamily="66" charset="-18"/>
                <a:cs typeface="Times New Roman" pitchFamily="18" charset="0"/>
                <a:sym typeface="Wingdings" pitchFamily="2" charset="2"/>
              </a:rPr>
              <a:t> prolaz; ocean=Tihi; Filipini; 1522. povratak VIKTORIJA sa 16 mornara</a:t>
            </a:r>
            <a:endParaRPr lang="hr-HR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hr-HR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.Korisnik-PC.000\Desktop\povijest\6om56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Korisnik.Korisnik-PC.000\Desktop\povijest\AmerigoVespuci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505076" cy="2352676"/>
          </a:xfrm>
          <a:prstGeom prst="rect">
            <a:avLst/>
          </a:prstGeom>
          <a:noFill/>
        </p:spPr>
      </p:pic>
      <p:pic>
        <p:nvPicPr>
          <p:cNvPr id="4099" name="Picture 3" descr="C:\Users\Korisnik.Korisnik-PC.000\Desktop\povijest\kolum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928802"/>
            <a:ext cx="3333750" cy="4514850"/>
          </a:xfrm>
          <a:prstGeom prst="rect">
            <a:avLst/>
          </a:prstGeom>
          <a:noFill/>
        </p:spPr>
      </p:pic>
      <p:pic>
        <p:nvPicPr>
          <p:cNvPr id="4100" name="Picture 4" descr="C:\Users\Korisnik.Korisnik-PC.000\Desktop\povijest\magell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4375" y="0"/>
            <a:ext cx="3349625" cy="459581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57901" y="3857628"/>
            <a:ext cx="33860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F.</a:t>
            </a:r>
            <a:r>
              <a:rPr lang="hr-HR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Magellan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071678"/>
            <a:ext cx="24002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Amerigo</a:t>
            </a:r>
            <a:r>
              <a:rPr lang="hr-HR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r-HR" sz="2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Vespucci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3174" y="5643578"/>
            <a:ext cx="3176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Kristof</a:t>
            </a:r>
            <a:r>
              <a:rPr lang="hr-HR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Kolumbo</a:t>
            </a:r>
            <a:endParaRPr lang="en-US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8299-2378-4025-BDB9-1D494A3D0031}" type="datetime1">
              <a:rPr lang="hr-HR" smtClean="0"/>
              <a:pPr/>
              <a:t>7.4.2015.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1A015-0F5E-47F1-868D-EEB1845B709C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331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posljedice</vt:lpstr>
      <vt:lpstr>Spor Španjolske i Portugala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Dario</cp:lastModifiedBy>
  <cp:revision>31</cp:revision>
  <dcterms:created xsi:type="dcterms:W3CDTF">2009-03-25T14:22:21Z</dcterms:created>
  <dcterms:modified xsi:type="dcterms:W3CDTF">2015-04-07T07:52:56Z</dcterms:modified>
</cp:coreProperties>
</file>