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6" r:id="rId17"/>
    <p:sldId id="257" r:id="rId18"/>
    <p:sldId id="277" r:id="rId19"/>
    <p:sldId id="278" r:id="rId20"/>
    <p:sldId id="274" r:id="rId21"/>
    <p:sldId id="276" r:id="rId22"/>
    <p:sldId id="279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032" autoAdjust="0"/>
  </p:normalViewPr>
  <p:slideViewPr>
    <p:cSldViewPr snapToGrid="0">
      <p:cViewPr varScale="1">
        <p:scale>
          <a:sx n="57" d="100"/>
          <a:sy n="57" d="100"/>
        </p:scale>
        <p:origin x="-10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chart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Noćenja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List1!$A$2:$A$4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List1!$B$2:$B$4</c:f>
              <c:numCache>
                <c:formatCode>#,##0</c:formatCode>
                <c:ptCount val="3"/>
                <c:pt idx="0">
                  <c:v>749168</c:v>
                </c:pt>
                <c:pt idx="1">
                  <c:v>1111379</c:v>
                </c:pt>
                <c:pt idx="2">
                  <c:v>1763109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F4-42D6-B825-5A87A31D554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Dolasci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List1!$A$2:$A$4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List1!$C$2:$C$4</c:f>
              <c:numCache>
                <c:formatCode>#,##0</c:formatCode>
                <c:ptCount val="3"/>
                <c:pt idx="0">
                  <c:v>280207</c:v>
                </c:pt>
                <c:pt idx="1">
                  <c:v>394054</c:v>
                </c:pt>
                <c:pt idx="2">
                  <c:v>575015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F4-42D6-B825-5A87A31D5542}"/>
            </c:ext>
          </c:extLst>
        </c:ser>
        <c:axId val="83295232"/>
        <c:axId val="83333888"/>
      </c:barChart>
      <c:catAx>
        <c:axId val="832952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83333888"/>
        <c:crosses val="autoZero"/>
        <c:auto val="1"/>
        <c:lblAlgn val="ctr"/>
        <c:lblOffset val="100"/>
      </c:catAx>
      <c:valAx>
        <c:axId val="833338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8329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0186118671557"/>
          <c:y val="0.34006799954782213"/>
          <c:w val="9.8640395185294827E-2"/>
          <c:h val="0.250074578123331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4E31B-080C-49CC-B78B-133C8610E209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37FC-D36A-4703-A6BB-BDF71871E5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6AC-BC03-4674-89E2-724BD6589895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city we are coming from is one of most beautiful city in Dalmatia region.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6AC-BC03-4674-89E2-724BD658989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geographic</a:t>
            </a:r>
            <a:r>
              <a:rPr lang="hr-HR" dirty="0" smtClean="0"/>
              <a:t> </a:t>
            </a:r>
            <a:r>
              <a:rPr lang="hr-HR" dirty="0" err="1" smtClean="0"/>
              <a:t>location</a:t>
            </a:r>
            <a:r>
              <a:rPr lang="hr-HR" dirty="0" smtClean="0"/>
              <a:t>: </a:t>
            </a:r>
            <a:r>
              <a:rPr lang="en-US" dirty="0" smtClean="0"/>
              <a:t>Town is located on Adriatic sea, between mountain </a:t>
            </a:r>
            <a:r>
              <a:rPr lang="en-US" dirty="0" err="1" smtClean="0"/>
              <a:t>Mosor</a:t>
            </a:r>
            <a:r>
              <a:rPr lang="en-US" dirty="0" smtClean="0"/>
              <a:t> and </a:t>
            </a:r>
            <a:r>
              <a:rPr lang="en-US" dirty="0" err="1" smtClean="0"/>
              <a:t>Kozjak</a:t>
            </a:r>
            <a:r>
              <a:rPr lang="en-US" dirty="0" smtClean="0"/>
              <a:t>.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6AC-BC03-4674-89E2-724BD658989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37FC-D36A-4703-A6BB-BDF71871E562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545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5150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15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43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50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70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343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82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920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43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34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6B28-DB94-4A53-BCD2-68926315ACC2}" type="datetimeFigureOut">
              <a:rPr lang="hr-HR" smtClean="0"/>
              <a:pPr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CA64-44C6-47E5-9EA3-355E19AF6F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8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s-ekonomsko-birotehnicka-st.skole.h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gss.hr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41120" y="3225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Economic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administration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hr-HR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r-HR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graphics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sustainable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building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r-HR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Split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8298726"/>
              </p:ext>
            </p:extLst>
          </p:nvPr>
        </p:nvGraphicFramePr>
        <p:xfrm>
          <a:off x="623392" y="1600200"/>
          <a:ext cx="11187647" cy="4257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0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2884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84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4286238" y="5500702"/>
            <a:ext cx="41910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Muzej grada Splita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71462" y="3357562"/>
            <a:ext cx="41910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Galerija Meštrović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381488" y="1571612"/>
            <a:ext cx="41910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Etnografski muzej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71462" y="5500702"/>
            <a:ext cx="41910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Arheološki muzej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382016" y="3714752"/>
            <a:ext cx="41910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Galerija umjetnina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690264" y="374743"/>
            <a:ext cx="2475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Museums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622231"/>
              </p:ext>
            </p:extLst>
          </p:nvPr>
        </p:nvGraphicFramePr>
        <p:xfrm>
          <a:off x="609600" y="1600200"/>
          <a:ext cx="10820438" cy="4543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7172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172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19401" y="204910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Tourism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Split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401" y="204910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Tourism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Split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8180431"/>
              </p:ext>
            </p:extLst>
          </p:nvPr>
        </p:nvGraphicFramePr>
        <p:xfrm>
          <a:off x="719403" y="1378564"/>
          <a:ext cx="10972800" cy="227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626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Grad</a:t>
                      </a:r>
                      <a:endParaRPr lang="hr-HR" sz="1600" dirty="0"/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Dolasci</a:t>
                      </a:r>
                      <a:endParaRPr lang="hr-HR" sz="1600" dirty="0"/>
                    </a:p>
                  </a:txBody>
                  <a:tcPr marL="121920" marR="1219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Noćenja</a:t>
                      </a:r>
                      <a:endParaRPr lang="hr-HR" sz="1600" dirty="0"/>
                    </a:p>
                  </a:txBody>
                  <a:tcPr marL="121920" marR="121920"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927"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Domaći</a:t>
                      </a:r>
                      <a:endParaRPr lang="hr-HR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Strani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Ukupno</a:t>
                      </a:r>
                      <a:endParaRPr lang="hr-HR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Domaći</a:t>
                      </a:r>
                      <a:endParaRPr lang="hr-HR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Strani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Ukupno</a:t>
                      </a:r>
                      <a:endParaRPr lang="hr-HR" sz="1600" dirty="0"/>
                    </a:p>
                  </a:txBody>
                  <a:tcPr marL="121920" marR="121920"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381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2012</a:t>
                      </a:r>
                      <a:endParaRPr lang="hr-HR" sz="1600" dirty="0"/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44.558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235.649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280.207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91.327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657.841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749.168</a:t>
                      </a:r>
                    </a:p>
                  </a:txBody>
                  <a:tcPr marL="12700" marR="12700" marT="9525" marB="0"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381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2014</a:t>
                      </a:r>
                      <a:endParaRPr lang="hr-HR" sz="1600" dirty="0"/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41.802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352.252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394.054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103.382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1.007.997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1.111.379</a:t>
                      </a:r>
                    </a:p>
                  </a:txBody>
                  <a:tcPr marL="12700" marR="12700" marT="9525" marB="0"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381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2016</a:t>
                      </a:r>
                      <a:endParaRPr lang="hr-HR" sz="1600" dirty="0"/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58.557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516.458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575.015</a:t>
                      </a:r>
                    </a:p>
                  </a:txBody>
                  <a:tcPr marL="12700" marR="12700" marT="9525" marB="0"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131.652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1.631.457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1.763.109</a:t>
                      </a:r>
                    </a:p>
                  </a:txBody>
                  <a:tcPr marL="12700" marR="12700" marT="9525" marB="0"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Grafikon 7"/>
          <p:cNvGraphicFramePr/>
          <p:nvPr>
            <p:extLst>
              <p:ext uri="{D42A27DB-BD31-4B8C-83A1-F6EECF244321}">
                <p14:modId xmlns="" xmlns:p14="http://schemas.microsoft.com/office/powerpoint/2010/main" val="1917011041"/>
              </p:ext>
            </p:extLst>
          </p:nvPr>
        </p:nvGraphicFramePr>
        <p:xfrm>
          <a:off x="815414" y="3861048"/>
          <a:ext cx="10876788" cy="25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Economic</a:t>
            </a:r>
            <a:r>
              <a:rPr kumimoji="0" lang="hr-HR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kumimoji="0" lang="hr-HR" sz="4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administration</a:t>
            </a:r>
            <a:r>
              <a:rPr kumimoji="0" lang="hr-HR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kumimoji="0" lang="hr-HR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</a:rPr>
              <a:t> 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Split</a:t>
            </a:r>
            <a:r>
              <a:rPr kumimoji="0" lang="hr-HR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</a:rPr>
              <a:t> </a:t>
            </a:r>
            <a:endParaRPr kumimoji="0" lang="hr-HR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476211" y="1928802"/>
            <a:ext cx="5386917" cy="639762"/>
          </a:xfrm>
        </p:spPr>
        <p:txBody>
          <a:bodyPr/>
          <a:lstStyle/>
          <a:p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established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1905.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Rezervirano mjesto sadržaja 6" descr="trgovačkaakademija1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11" y="3143248"/>
            <a:ext cx="5502779" cy="257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6288022" y="1988840"/>
            <a:ext cx="5389033" cy="639762"/>
          </a:xfrm>
        </p:spPr>
        <p:txBody>
          <a:bodyPr>
            <a:noAutofit/>
          </a:bodyPr>
          <a:lstStyle/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Since 1962 at Vukovarska 37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Rezervirano mjesto sadržaja 10" descr="sko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86502" y="3143248"/>
            <a:ext cx="5389033" cy="258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Educational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programs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hr-HR" dirty="0"/>
          </a:p>
        </p:txBody>
      </p:sp>
      <p:pic>
        <p:nvPicPr>
          <p:cNvPr id="7" name="Rezervirano mjesto sadržaja 6" descr="Captu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132857"/>
            <a:ext cx="5386917" cy="3888432"/>
          </a:xfrm>
        </p:spPr>
      </p:pic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err="1" smtClean="0"/>
              <a:t>Economist</a:t>
            </a:r>
            <a:endParaRPr lang="hr-HR" dirty="0" smtClean="0"/>
          </a:p>
          <a:p>
            <a:r>
              <a:rPr lang="hr-HR" dirty="0" smtClean="0"/>
              <a:t>Administrator</a:t>
            </a:r>
          </a:p>
          <a:p>
            <a:r>
              <a:rPr lang="hr-HR" dirty="0" err="1" smtClean="0"/>
              <a:t>Secretary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experimental</a:t>
            </a:r>
            <a:r>
              <a:rPr lang="hr-HR" dirty="0" smtClean="0"/>
              <a:t> </a:t>
            </a:r>
            <a:r>
              <a:rPr lang="hr-HR" dirty="0" err="1" smtClean="0"/>
              <a:t>programs</a:t>
            </a:r>
            <a:r>
              <a:rPr lang="hr-HR" dirty="0" smtClean="0"/>
              <a:t> -  </a:t>
            </a:r>
            <a:r>
              <a:rPr lang="hr-HR" dirty="0" err="1" smtClean="0"/>
              <a:t>economic</a:t>
            </a:r>
            <a:r>
              <a:rPr lang="hr-HR" dirty="0" smtClean="0"/>
              <a:t>  </a:t>
            </a:r>
            <a:r>
              <a:rPr lang="hr-HR" dirty="0" err="1" smtClean="0"/>
              <a:t>grammar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798022" y="6334298"/>
            <a:ext cx="468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http://ss-ekonomsko-</a:t>
            </a:r>
            <a:r>
              <a:rPr lang="hr-HR" dirty="0" err="1" smtClean="0">
                <a:hlinkClick r:id="rId4"/>
              </a:rPr>
              <a:t>birotehnicka</a:t>
            </a:r>
            <a:r>
              <a:rPr lang="hr-HR" dirty="0" smtClean="0">
                <a:hlinkClick r:id="rId4"/>
              </a:rPr>
              <a:t>-st.skole.hr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524691" y="0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arious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activities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teachers</a:t>
            </a:r>
            <a:endParaRPr lang="hr-HR" b="1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250372" y="1290047"/>
            <a:ext cx="10515600" cy="359546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err="1" smtClean="0"/>
              <a:t>Teaching</a:t>
            </a:r>
            <a:r>
              <a:rPr lang="hr-HR" dirty="0" smtClean="0"/>
              <a:t> </a:t>
            </a:r>
            <a:r>
              <a:rPr lang="hr-HR" dirty="0" err="1" smtClean="0"/>
              <a:t>outside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– </a:t>
            </a:r>
            <a:r>
              <a:rPr lang="hr-HR" dirty="0" err="1" smtClean="0"/>
              <a:t>visiting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Croatian</a:t>
            </a:r>
            <a:r>
              <a:rPr lang="hr-HR" dirty="0" smtClean="0"/>
              <a:t> </a:t>
            </a:r>
            <a:r>
              <a:rPr lang="hr-HR" dirty="0" err="1" smtClean="0"/>
              <a:t>Parliament</a:t>
            </a:r>
            <a:r>
              <a:rPr lang="hr-HR" dirty="0" smtClean="0"/>
              <a:t>, financial </a:t>
            </a:r>
            <a:r>
              <a:rPr lang="hr-HR" dirty="0" err="1" smtClean="0"/>
              <a:t>organizations</a:t>
            </a:r>
            <a:r>
              <a:rPr lang="hr-HR" dirty="0" smtClean="0"/>
              <a:t>, </a:t>
            </a:r>
            <a:r>
              <a:rPr lang="hr-HR" dirty="0" err="1" smtClean="0"/>
              <a:t>trade</a:t>
            </a:r>
            <a:r>
              <a:rPr lang="hr-HR" dirty="0" smtClean="0"/>
              <a:t> </a:t>
            </a:r>
            <a:r>
              <a:rPr lang="hr-HR" dirty="0" err="1" smtClean="0"/>
              <a:t>fairs</a:t>
            </a:r>
            <a:r>
              <a:rPr lang="hr-HR" dirty="0" smtClean="0"/>
              <a:t>, </a:t>
            </a:r>
            <a:r>
              <a:rPr lang="hr-HR" dirty="0" err="1" smtClean="0"/>
              <a:t>theatres</a:t>
            </a:r>
            <a:r>
              <a:rPr lang="hr-HR" dirty="0" smtClean="0"/>
              <a:t>, </a:t>
            </a:r>
            <a:r>
              <a:rPr lang="hr-HR" dirty="0" err="1" smtClean="0"/>
              <a:t>museums</a:t>
            </a:r>
            <a:r>
              <a:rPr lang="hr-HR" dirty="0" smtClean="0"/>
              <a:t>, </a:t>
            </a:r>
            <a:r>
              <a:rPr lang="hr-HR" dirty="0" err="1" smtClean="0"/>
              <a:t>book</a:t>
            </a:r>
            <a:r>
              <a:rPr lang="hr-HR" dirty="0" smtClean="0"/>
              <a:t> </a:t>
            </a:r>
            <a:r>
              <a:rPr lang="hr-HR" dirty="0" err="1" smtClean="0"/>
              <a:t>fairs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field</a:t>
            </a:r>
            <a:r>
              <a:rPr lang="hr-HR" dirty="0" smtClean="0"/>
              <a:t> </a:t>
            </a:r>
            <a:r>
              <a:rPr lang="hr-HR" dirty="0" err="1" smtClean="0"/>
              <a:t>trips</a:t>
            </a:r>
            <a:r>
              <a:rPr lang="hr-HR" dirty="0" smtClean="0"/>
              <a:t> to </a:t>
            </a:r>
            <a:r>
              <a:rPr lang="hr-HR" dirty="0" err="1" smtClean="0"/>
              <a:t>locations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historical</a:t>
            </a:r>
            <a:r>
              <a:rPr lang="hr-HR" dirty="0" smtClean="0"/>
              <a:t>, </a:t>
            </a:r>
            <a:r>
              <a:rPr lang="hr-HR" dirty="0" err="1" smtClean="0"/>
              <a:t>archaeological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educational</a:t>
            </a:r>
            <a:r>
              <a:rPr lang="hr-HR" dirty="0" smtClean="0"/>
              <a:t> </a:t>
            </a:r>
            <a:r>
              <a:rPr lang="hr-HR" dirty="0" err="1" smtClean="0"/>
              <a:t>value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hr-HR" dirty="0" err="1" smtClean="0"/>
              <a:t>Yearly</a:t>
            </a:r>
            <a:r>
              <a:rPr lang="hr-HR" dirty="0" smtClean="0"/>
              <a:t> </a:t>
            </a:r>
            <a:r>
              <a:rPr lang="hr-HR" dirty="0" err="1" smtClean="0"/>
              <a:t>humanitarian</a:t>
            </a:r>
            <a:r>
              <a:rPr lang="hr-HR" dirty="0" smtClean="0"/>
              <a:t> </a:t>
            </a:r>
            <a:r>
              <a:rPr lang="hr-HR" dirty="0" err="1" smtClean="0"/>
              <a:t>manifestation</a:t>
            </a:r>
            <a:r>
              <a:rPr lang="hr-HR" dirty="0" smtClean="0"/>
              <a:t>: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teachers</a:t>
            </a:r>
            <a:r>
              <a:rPr lang="hr-HR" dirty="0" smtClean="0"/>
              <a:t> </a:t>
            </a:r>
            <a:r>
              <a:rPr lang="hr-HR" dirty="0" err="1" smtClean="0"/>
              <a:t>engage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sport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order</a:t>
            </a:r>
            <a:r>
              <a:rPr lang="hr-HR" dirty="0" smtClean="0"/>
              <a:t> to </a:t>
            </a:r>
            <a:r>
              <a:rPr lang="hr-HR" dirty="0" err="1" smtClean="0"/>
              <a:t>obtain</a:t>
            </a:r>
            <a:r>
              <a:rPr lang="hr-HR" dirty="0" smtClean="0"/>
              <a:t> </a:t>
            </a:r>
            <a:r>
              <a:rPr lang="hr-HR" dirty="0" err="1" smtClean="0"/>
              <a:t>funds</a:t>
            </a:r>
            <a:r>
              <a:rPr lang="hr-HR" dirty="0" smtClean="0"/>
              <a:t> for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</a:t>
            </a:r>
            <a:r>
              <a:rPr lang="hr-HR" dirty="0" err="1" smtClean="0"/>
              <a:t>within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community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hr-HR" dirty="0" err="1" smtClean="0"/>
              <a:t>Participation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European Vocational Skills Week 2017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6" name="Slika 5" descr="e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42497"/>
            <a:ext cx="3764240" cy="2115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8750" y="4754879"/>
            <a:ext cx="3004312" cy="210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 descr="sal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7178" y="4705004"/>
            <a:ext cx="2381250" cy="21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lika 11" descr="memorijal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4618" y="4641569"/>
            <a:ext cx="2947381" cy="2216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838200" y="574132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hr-HR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arious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activities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teachers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287382" y="545465"/>
            <a:ext cx="11440885" cy="3477894"/>
          </a:xfrm>
        </p:spPr>
        <p:txBody>
          <a:bodyPr>
            <a:noAutofit/>
          </a:bodyPr>
          <a:lstStyle/>
          <a:p>
            <a:endParaRPr lang="hr-HR" dirty="0" smtClean="0"/>
          </a:p>
          <a:p>
            <a:pPr algn="l">
              <a:buFont typeface="Wingdings" pitchFamily="2" charset="2"/>
              <a:buChar char="q"/>
            </a:pPr>
            <a:r>
              <a:rPr lang="en-US" dirty="0" smtClean="0"/>
              <a:t>J</a:t>
            </a:r>
            <a:r>
              <a:rPr lang="hr-HR" dirty="0" err="1" smtClean="0"/>
              <a:t>ou</a:t>
            </a:r>
            <a:r>
              <a:rPr lang="en-US" dirty="0" err="1" smtClean="0"/>
              <a:t>rnalis</a:t>
            </a:r>
            <a:r>
              <a:rPr lang="hr-HR" dirty="0" smtClean="0"/>
              <a:t>m </a:t>
            </a:r>
            <a:r>
              <a:rPr lang="en-US" dirty="0" smtClean="0"/>
              <a:t>–  group of students create yearly school newspaper</a:t>
            </a:r>
            <a:r>
              <a:rPr lang="hr-HR" dirty="0" smtClean="0"/>
              <a:t>s</a:t>
            </a:r>
            <a:r>
              <a:rPr lang="en-US" dirty="0" smtClean="0"/>
              <a:t> under supervision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guidance</a:t>
            </a:r>
            <a:r>
              <a:rPr lang="hr-HR" dirty="0" smtClean="0"/>
              <a:t> </a:t>
            </a:r>
            <a:r>
              <a:rPr lang="en-US" dirty="0" smtClean="0"/>
              <a:t>of </a:t>
            </a:r>
            <a:r>
              <a:rPr lang="hr-HR" dirty="0" err="1" smtClean="0"/>
              <a:t>chosen</a:t>
            </a:r>
            <a:r>
              <a:rPr lang="hr-HR" dirty="0" smtClean="0"/>
              <a:t> </a:t>
            </a:r>
            <a:r>
              <a:rPr lang="en-US" dirty="0" err="1" smtClean="0"/>
              <a:t>te</a:t>
            </a:r>
            <a:r>
              <a:rPr lang="hr-HR" dirty="0" err="1" smtClean="0"/>
              <a:t>acher</a:t>
            </a:r>
            <a:endParaRPr lang="hr-HR" dirty="0" smtClean="0"/>
          </a:p>
          <a:p>
            <a:pPr algn="l"/>
            <a:endParaRPr lang="hr-HR" dirty="0" smtClean="0"/>
          </a:p>
          <a:p>
            <a:pPr algn="l">
              <a:buFont typeface="Wingdings" pitchFamily="2" charset="2"/>
              <a:buChar char="q"/>
            </a:pPr>
            <a:r>
              <a:rPr lang="hr-HR" dirty="0" smtClean="0"/>
              <a:t>Drama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reciters</a:t>
            </a:r>
            <a:r>
              <a:rPr lang="hr-HR" dirty="0" smtClean="0"/>
              <a:t> group – </a:t>
            </a:r>
            <a:r>
              <a:rPr lang="hr-HR" dirty="0" err="1" smtClean="0"/>
              <a:t>group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prepare</a:t>
            </a:r>
            <a:r>
              <a:rPr lang="hr-HR" dirty="0" smtClean="0"/>
              <a:t> </a:t>
            </a:r>
            <a:r>
              <a:rPr lang="hr-HR" dirty="0" err="1" smtClean="0"/>
              <a:t>poetry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literature </a:t>
            </a:r>
            <a:r>
              <a:rPr lang="hr-HR" dirty="0" err="1" smtClean="0"/>
              <a:t>performances</a:t>
            </a:r>
            <a:r>
              <a:rPr lang="hr-HR" dirty="0" smtClean="0"/>
              <a:t> for </a:t>
            </a:r>
            <a:r>
              <a:rPr lang="hr-HR" dirty="0" err="1" smtClean="0"/>
              <a:t>special</a:t>
            </a:r>
            <a:r>
              <a:rPr lang="hr-HR" dirty="0" smtClean="0"/>
              <a:t> </a:t>
            </a:r>
            <a:r>
              <a:rPr lang="hr-HR" dirty="0" err="1" smtClean="0"/>
              <a:t>occasions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r-HR" dirty="0" smtClean="0"/>
              <a:t> </a:t>
            </a:r>
          </a:p>
          <a:p>
            <a:pPr algn="l">
              <a:buFont typeface="Wingdings" pitchFamily="2" charset="2"/>
              <a:buChar char="q"/>
            </a:pP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sports</a:t>
            </a:r>
            <a:r>
              <a:rPr lang="hr-HR" dirty="0" smtClean="0"/>
              <a:t> </a:t>
            </a:r>
            <a:r>
              <a:rPr lang="hr-HR" dirty="0" err="1" smtClean="0"/>
              <a:t>section</a:t>
            </a:r>
            <a:r>
              <a:rPr lang="hr-HR" dirty="0" smtClean="0"/>
              <a:t>  </a:t>
            </a:r>
            <a:r>
              <a:rPr lang="hr-HR" i="1" dirty="0" smtClean="0"/>
              <a:t>OKTOPUS </a:t>
            </a:r>
            <a:r>
              <a:rPr lang="hr-HR" dirty="0" err="1" smtClean="0"/>
              <a:t>organizes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who </a:t>
            </a:r>
            <a:r>
              <a:rPr lang="hr-HR" dirty="0" err="1" smtClean="0"/>
              <a:t>compete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schools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town, </a:t>
            </a:r>
            <a:r>
              <a:rPr lang="hr-HR" dirty="0" err="1" smtClean="0"/>
              <a:t>region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sports</a:t>
            </a:r>
            <a:r>
              <a:rPr lang="hr-HR" dirty="0" smtClean="0"/>
              <a:t> </a:t>
            </a:r>
            <a:r>
              <a:rPr lang="hr-HR" dirty="0" err="1" smtClean="0"/>
              <a:t>such</a:t>
            </a:r>
            <a:r>
              <a:rPr lang="hr-HR" dirty="0" smtClean="0"/>
              <a:t> as </a:t>
            </a:r>
            <a:r>
              <a:rPr lang="hr-HR" dirty="0" err="1" smtClean="0"/>
              <a:t>basketball</a:t>
            </a:r>
            <a:r>
              <a:rPr lang="hr-HR" dirty="0" smtClean="0"/>
              <a:t>, </a:t>
            </a:r>
            <a:r>
              <a:rPr lang="hr-HR" dirty="0" err="1" smtClean="0"/>
              <a:t>football</a:t>
            </a:r>
            <a:r>
              <a:rPr lang="hr-HR" dirty="0" smtClean="0"/>
              <a:t>, </a:t>
            </a:r>
            <a:r>
              <a:rPr lang="hr-HR" dirty="0" err="1" smtClean="0"/>
              <a:t>volleyball</a:t>
            </a:r>
            <a:r>
              <a:rPr lang="hr-HR" dirty="0" smtClean="0"/>
              <a:t>, </a:t>
            </a:r>
            <a:r>
              <a:rPr lang="hr-HR" dirty="0" err="1" smtClean="0"/>
              <a:t>handball</a:t>
            </a:r>
            <a:r>
              <a:rPr lang="hr-HR" dirty="0" smtClean="0"/>
              <a:t>, </a:t>
            </a:r>
            <a:r>
              <a:rPr lang="hr-HR" dirty="0" err="1" smtClean="0"/>
              <a:t>cross</a:t>
            </a:r>
            <a:r>
              <a:rPr lang="hr-HR" dirty="0" smtClean="0"/>
              <a:t> </a:t>
            </a:r>
            <a:r>
              <a:rPr lang="hr-HR" dirty="0" err="1" smtClean="0"/>
              <a:t>running</a:t>
            </a:r>
            <a:r>
              <a:rPr lang="hr-HR" dirty="0" smtClean="0"/>
              <a:t>, badminton </a:t>
            </a:r>
            <a:r>
              <a:rPr lang="hr-HR" dirty="0" err="1" smtClean="0"/>
              <a:t>etc</a:t>
            </a:r>
            <a:r>
              <a:rPr lang="hr-HR" dirty="0" smtClean="0"/>
              <a:t>. </a:t>
            </a:r>
            <a:br>
              <a:rPr lang="hr-HR" dirty="0" smtClean="0"/>
            </a:br>
            <a:endParaRPr lang="hr-HR" dirty="0" smtClean="0"/>
          </a:p>
          <a:p>
            <a:pPr algn="l"/>
            <a:endParaRPr lang="hr-HR" dirty="0"/>
          </a:p>
          <a:p>
            <a:pPr algn="l">
              <a:buNone/>
            </a:pPr>
            <a:endParaRPr lang="hr-HR" dirty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4005890"/>
              </p:ext>
            </p:extLst>
          </p:nvPr>
        </p:nvGraphicFramePr>
        <p:xfrm>
          <a:off x="0" y="5240866"/>
          <a:ext cx="12192000" cy="16171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61713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56555"/>
            <a:ext cx="3022795" cy="160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600" y="5256555"/>
            <a:ext cx="2981288" cy="160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5240866"/>
            <a:ext cx="3022795" cy="161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 descr="Slik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74729" y="5242693"/>
            <a:ext cx="3017271" cy="1615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94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arious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activities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teachers</a:t>
            </a:r>
            <a:endParaRPr lang="hr-H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hr-HR" sz="2400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055857"/>
              </p:ext>
            </p:extLst>
          </p:nvPr>
        </p:nvGraphicFramePr>
        <p:xfrm>
          <a:off x="0" y="5240866"/>
          <a:ext cx="12192000" cy="161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61713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95900"/>
            <a:ext cx="30480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050" y="5268382"/>
            <a:ext cx="3022600" cy="158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623" y="5268382"/>
            <a:ext cx="2990865" cy="158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574" y="5268382"/>
            <a:ext cx="3019426" cy="158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zervirano mjesto sadržaja 6"/>
          <p:cNvSpPr txBox="1">
            <a:spLocks/>
          </p:cNvSpPr>
          <p:nvPr/>
        </p:nvSpPr>
        <p:spPr>
          <a:xfrm>
            <a:off x="302624" y="11463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compete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national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contests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Croatian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IT,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Accounting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entreprenuer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library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libraries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vivid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choir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7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graphics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sustainable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building</a:t>
            </a:r>
            <a:endParaRPr lang="hr-HR" dirty="0"/>
          </a:p>
        </p:txBody>
      </p:sp>
      <p:pic>
        <p:nvPicPr>
          <p:cNvPr id="4" name="Rezervirano mjesto sadržaja 3" descr="1 SK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385" y="1825625"/>
            <a:ext cx="7634597" cy="3162904"/>
          </a:xfrm>
        </p:spPr>
      </p:pic>
      <p:sp>
        <p:nvSpPr>
          <p:cNvPr id="5" name="TekstniOkvir 4"/>
          <p:cNvSpPr txBox="1"/>
          <p:nvPr/>
        </p:nvSpPr>
        <p:spPr>
          <a:xfrm>
            <a:off x="714895" y="5985164"/>
            <a:ext cx="447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www.gogss.hr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Slika 5" descr="logo-SKOL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" y="5230957"/>
            <a:ext cx="38100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Educational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programs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440" y="994352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sz="5100" b="1" dirty="0" smtClean="0"/>
              <a:t>1</a:t>
            </a:r>
            <a:r>
              <a:rPr lang="hr-HR" sz="4600" b="1" dirty="0" smtClean="0"/>
              <a:t>.  </a:t>
            </a:r>
            <a:r>
              <a:rPr lang="hr-HR" sz="4600" b="1" dirty="0" err="1" smtClean="0"/>
              <a:t>Graphic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educationd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programs</a:t>
            </a:r>
            <a:endParaRPr lang="hr-HR" sz="4600" dirty="0" smtClean="0"/>
          </a:p>
          <a:p>
            <a:pPr>
              <a:buNone/>
            </a:pPr>
            <a:r>
              <a:rPr lang="hr-HR" sz="4600" dirty="0" smtClean="0"/>
              <a:t>     Web designer </a:t>
            </a:r>
            <a:r>
              <a:rPr lang="hr-HR" sz="4600" dirty="0" err="1" smtClean="0"/>
              <a:t>and</a:t>
            </a:r>
            <a:r>
              <a:rPr lang="hr-HR" sz="4600" dirty="0" smtClean="0"/>
              <a:t> </a:t>
            </a:r>
            <a:r>
              <a:rPr lang="hr-HR" sz="4600" dirty="0" err="1" smtClean="0"/>
              <a:t>media</a:t>
            </a:r>
            <a:r>
              <a:rPr lang="hr-HR" sz="4600" dirty="0" smtClean="0"/>
              <a:t> </a:t>
            </a:r>
            <a:r>
              <a:rPr lang="hr-HR" sz="4600" dirty="0" err="1" smtClean="0"/>
              <a:t>technican</a:t>
            </a:r>
            <a:endParaRPr lang="hr-HR" sz="4600" dirty="0" smtClean="0"/>
          </a:p>
          <a:p>
            <a:pPr>
              <a:buNone/>
            </a:pPr>
            <a:r>
              <a:rPr lang="hr-HR" sz="4600" dirty="0" smtClean="0"/>
              <a:t>     </a:t>
            </a:r>
            <a:r>
              <a:rPr lang="hr-HR" sz="4600" dirty="0" err="1" smtClean="0"/>
              <a:t>Prepress</a:t>
            </a:r>
            <a:r>
              <a:rPr lang="hr-HR" sz="4600" dirty="0" smtClean="0"/>
              <a:t> </a:t>
            </a:r>
            <a:r>
              <a:rPr lang="hr-HR" sz="4600" dirty="0" err="1" smtClean="0"/>
              <a:t>tehnician</a:t>
            </a:r>
            <a:endParaRPr lang="hr-HR" sz="4600" dirty="0" smtClean="0"/>
          </a:p>
          <a:p>
            <a:pPr>
              <a:buNone/>
            </a:pPr>
            <a:r>
              <a:rPr lang="hr-HR" sz="4600" dirty="0" smtClean="0"/>
              <a:t> </a:t>
            </a:r>
            <a:r>
              <a:rPr lang="hr-HR" sz="4600" dirty="0" smtClean="0"/>
              <a:t>    </a:t>
            </a:r>
            <a:r>
              <a:rPr lang="hr-HR" sz="4600" dirty="0" err="1" smtClean="0"/>
              <a:t>Editorial</a:t>
            </a:r>
            <a:r>
              <a:rPr lang="hr-HR" sz="4600" dirty="0" smtClean="0"/>
              <a:t> </a:t>
            </a:r>
            <a:r>
              <a:rPr lang="hr-HR" sz="4600" dirty="0" err="1" smtClean="0"/>
              <a:t>graphic</a:t>
            </a:r>
            <a:r>
              <a:rPr lang="hr-HR" sz="4600" dirty="0" smtClean="0"/>
              <a:t> designer</a:t>
            </a:r>
          </a:p>
          <a:p>
            <a:pPr>
              <a:buNone/>
            </a:pPr>
            <a:r>
              <a:rPr lang="hr-HR" sz="4600" b="1" dirty="0" smtClean="0"/>
              <a:t>2. </a:t>
            </a:r>
            <a:r>
              <a:rPr lang="hr-HR" sz="4600" b="1" dirty="0" err="1" smtClean="0"/>
              <a:t>Grammar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school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of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sustainable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development</a:t>
            </a:r>
            <a:endParaRPr lang="hr-HR" sz="4600" dirty="0" smtClean="0"/>
          </a:p>
          <a:p>
            <a:pPr>
              <a:buNone/>
            </a:pPr>
            <a:r>
              <a:rPr lang="hr-HR" sz="4600" b="1" dirty="0" smtClean="0"/>
              <a:t>3. </a:t>
            </a:r>
            <a:r>
              <a:rPr lang="hr-HR" sz="4600" b="1" dirty="0" err="1" smtClean="0"/>
              <a:t>Art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and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design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educational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programs</a:t>
            </a:r>
            <a:r>
              <a:rPr lang="hr-HR" sz="4600" b="1" dirty="0" smtClean="0"/>
              <a:t>:</a:t>
            </a:r>
            <a:endParaRPr lang="hr-HR" sz="4600" dirty="0" smtClean="0"/>
          </a:p>
          <a:p>
            <a:pPr>
              <a:buNone/>
            </a:pPr>
            <a:r>
              <a:rPr lang="hr-HR" sz="4600" dirty="0" smtClean="0"/>
              <a:t>     </a:t>
            </a:r>
            <a:r>
              <a:rPr lang="hr-HR" sz="4600" dirty="0" err="1" smtClean="0"/>
              <a:t>Interior</a:t>
            </a:r>
            <a:r>
              <a:rPr lang="hr-HR" sz="4600" dirty="0" smtClean="0"/>
              <a:t> designer</a:t>
            </a:r>
          </a:p>
          <a:p>
            <a:pPr>
              <a:buNone/>
            </a:pPr>
            <a:r>
              <a:rPr lang="hr-HR" sz="4600" dirty="0" smtClean="0"/>
              <a:t>     </a:t>
            </a:r>
            <a:r>
              <a:rPr lang="hr-HR" sz="4600" dirty="0" err="1" smtClean="0"/>
              <a:t>Decorator</a:t>
            </a:r>
            <a:r>
              <a:rPr lang="hr-HR" sz="4600" dirty="0" smtClean="0"/>
              <a:t> </a:t>
            </a:r>
            <a:r>
              <a:rPr lang="hr-HR" sz="4600" dirty="0" err="1" smtClean="0"/>
              <a:t>and</a:t>
            </a:r>
            <a:r>
              <a:rPr lang="hr-HR" sz="4600" dirty="0" smtClean="0"/>
              <a:t> set designer</a:t>
            </a:r>
          </a:p>
          <a:p>
            <a:pPr>
              <a:buNone/>
            </a:pPr>
            <a:r>
              <a:rPr lang="hr-HR" sz="4600" dirty="0" smtClean="0"/>
              <a:t> </a:t>
            </a:r>
            <a:r>
              <a:rPr lang="hr-HR" sz="4600" dirty="0" smtClean="0"/>
              <a:t>    </a:t>
            </a:r>
            <a:r>
              <a:rPr lang="hr-HR" sz="4600" dirty="0" err="1" smtClean="0"/>
              <a:t>Ceramics</a:t>
            </a:r>
            <a:r>
              <a:rPr lang="hr-HR" sz="4600" dirty="0" smtClean="0"/>
              <a:t> </a:t>
            </a:r>
            <a:r>
              <a:rPr lang="hr-HR" sz="4600" dirty="0" err="1" smtClean="0"/>
              <a:t>and</a:t>
            </a:r>
            <a:r>
              <a:rPr lang="hr-HR" sz="4600" dirty="0" smtClean="0"/>
              <a:t> metal designer</a:t>
            </a:r>
          </a:p>
          <a:p>
            <a:pPr>
              <a:buNone/>
            </a:pPr>
            <a:r>
              <a:rPr lang="hr-HR" sz="4600" dirty="0" smtClean="0"/>
              <a:t> </a:t>
            </a:r>
            <a:r>
              <a:rPr lang="hr-HR" sz="4600" b="1" dirty="0" smtClean="0"/>
              <a:t>4. </a:t>
            </a:r>
            <a:r>
              <a:rPr lang="hr-HR" sz="4600" b="1" dirty="0" err="1" smtClean="0"/>
              <a:t>Construction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educational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programs</a:t>
            </a:r>
            <a:endParaRPr lang="hr-HR" sz="4600" dirty="0" smtClean="0"/>
          </a:p>
          <a:p>
            <a:endParaRPr lang="hr-HR" dirty="0"/>
          </a:p>
        </p:txBody>
      </p:sp>
      <p:pic>
        <p:nvPicPr>
          <p:cNvPr id="4" name="Slika 3" descr="6.-DIZAJNER-META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23812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3.-MEDIJ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4684" y="5143500"/>
            <a:ext cx="23812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4.-DIZAJNER-U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5374" y="5143500"/>
            <a:ext cx="23812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7.-ARANZE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6065" y="5143500"/>
            <a:ext cx="23812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2.-GRAFIC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0750" y="5143500"/>
            <a:ext cx="23812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4276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355209" y="5039883"/>
            <a:ext cx="24593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Split</a:t>
            </a:r>
            <a:endParaRPr lang="hr-HR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contemporary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sociaty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hr-H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719403" y="1628800"/>
            <a:ext cx="10465163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goal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our</a:t>
            </a:r>
            <a:r>
              <a:rPr lang="hr-HR" sz="3200" dirty="0" smtClean="0"/>
              <a:t> </a:t>
            </a:r>
            <a:r>
              <a:rPr lang="hr-HR" sz="3200" dirty="0" err="1" smtClean="0"/>
              <a:t>curriculum</a:t>
            </a:r>
            <a:r>
              <a:rPr lang="hr-HR" sz="3200" dirty="0" smtClean="0"/>
              <a:t> is to </a:t>
            </a:r>
            <a:r>
              <a:rPr lang="hr-HR" sz="3200" dirty="0" err="1" smtClean="0"/>
              <a:t>develop</a:t>
            </a:r>
            <a:r>
              <a:rPr lang="hr-HR" sz="3200" dirty="0" smtClean="0"/>
              <a:t> a </a:t>
            </a:r>
            <a:r>
              <a:rPr lang="hr-HR" sz="3200" dirty="0" err="1" smtClean="0"/>
              <a:t>critical</a:t>
            </a:r>
            <a:r>
              <a:rPr lang="hr-HR" sz="3200" dirty="0" smtClean="0"/>
              <a:t> </a:t>
            </a:r>
            <a:r>
              <a:rPr lang="hr-HR" sz="3200" dirty="0" err="1" smtClean="0"/>
              <a:t>attitude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students</a:t>
            </a:r>
            <a:r>
              <a:rPr lang="hr-HR" sz="3200" dirty="0" smtClean="0"/>
              <a:t> </a:t>
            </a:r>
            <a:r>
              <a:rPr lang="hr-HR" sz="3200" dirty="0" err="1" smtClean="0"/>
              <a:t>when</a:t>
            </a:r>
            <a:r>
              <a:rPr lang="hr-HR" sz="3200" dirty="0" smtClean="0"/>
              <a:t> </a:t>
            </a:r>
            <a:r>
              <a:rPr lang="hr-HR" sz="3200" dirty="0" err="1" smtClean="0"/>
              <a:t>analyzing</a:t>
            </a:r>
            <a:r>
              <a:rPr lang="hr-HR" sz="3200" dirty="0" smtClean="0"/>
              <a:t> </a:t>
            </a:r>
            <a:r>
              <a:rPr lang="hr-HR" sz="3200" dirty="0" err="1" smtClean="0"/>
              <a:t>media</a:t>
            </a:r>
            <a:r>
              <a:rPr lang="hr-HR" sz="3200" dirty="0" smtClean="0"/>
              <a:t> </a:t>
            </a:r>
            <a:r>
              <a:rPr lang="hr-HR" sz="3200" dirty="0" err="1" smtClean="0"/>
              <a:t>contents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6" name="Strelica dolje 5"/>
          <p:cNvSpPr/>
          <p:nvPr/>
        </p:nvSpPr>
        <p:spPr>
          <a:xfrm>
            <a:off x="5231904" y="3356992"/>
            <a:ext cx="1056117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862149" y="4250008"/>
            <a:ext cx="102543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are </a:t>
            </a:r>
            <a:r>
              <a:rPr lang="hr-HR" sz="2800" dirty="0" err="1" smtClean="0"/>
              <a:t>able</a:t>
            </a:r>
            <a:r>
              <a:rPr lang="hr-HR" sz="2800" dirty="0" smtClean="0"/>
              <a:t> to </a:t>
            </a:r>
            <a:r>
              <a:rPr lang="hr-HR" sz="2800" dirty="0" err="1" smtClean="0"/>
              <a:t>search</a:t>
            </a:r>
            <a:r>
              <a:rPr lang="hr-HR" sz="2800" dirty="0" smtClean="0"/>
              <a:t> </a:t>
            </a:r>
            <a:r>
              <a:rPr lang="hr-HR" sz="2800" dirty="0" err="1" smtClean="0"/>
              <a:t>independently</a:t>
            </a:r>
            <a:r>
              <a:rPr lang="hr-HR" sz="2800" dirty="0" smtClean="0"/>
              <a:t> </a:t>
            </a:r>
            <a:r>
              <a:rPr lang="hr-HR" sz="2800" dirty="0" err="1" smtClean="0"/>
              <a:t>network</a:t>
            </a:r>
            <a:r>
              <a:rPr lang="hr-HR" sz="2800" dirty="0" smtClean="0"/>
              <a:t> resources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select</a:t>
            </a:r>
            <a:r>
              <a:rPr lang="hr-HR" sz="2800" dirty="0" smtClean="0"/>
              <a:t> </a:t>
            </a:r>
            <a:r>
              <a:rPr lang="hr-HR" sz="2800" dirty="0" err="1" smtClean="0"/>
              <a:t>relevant</a:t>
            </a:r>
            <a:r>
              <a:rPr lang="hr-HR" sz="2800" dirty="0" smtClean="0"/>
              <a:t> </a:t>
            </a:r>
            <a:r>
              <a:rPr lang="hr-HR" sz="2800" dirty="0" err="1" smtClean="0"/>
              <a:t>information</a:t>
            </a:r>
            <a:r>
              <a:rPr lang="hr-HR" sz="2800" dirty="0" smtClean="0"/>
              <a:t>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learn</a:t>
            </a:r>
            <a:r>
              <a:rPr lang="hr-HR" sz="2800" dirty="0" smtClean="0"/>
              <a:t> how to </a:t>
            </a:r>
            <a:r>
              <a:rPr lang="hr-HR" sz="2800" dirty="0" err="1" smtClean="0"/>
              <a:t>idenify</a:t>
            </a:r>
            <a:r>
              <a:rPr lang="hr-HR" sz="2800" dirty="0" smtClean="0"/>
              <a:t> </a:t>
            </a:r>
            <a:r>
              <a:rPr lang="hr-HR" sz="2800" dirty="0" err="1" smtClean="0"/>
              <a:t>product</a:t>
            </a:r>
            <a:r>
              <a:rPr lang="hr-HR" sz="2800" dirty="0" smtClean="0"/>
              <a:t> </a:t>
            </a:r>
            <a:r>
              <a:rPr lang="hr-HR" sz="2800" dirty="0" err="1" smtClean="0"/>
              <a:t>placement</a:t>
            </a:r>
            <a:r>
              <a:rPr lang="hr-HR" sz="2800" dirty="0" smtClean="0"/>
              <a:t> set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context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media</a:t>
            </a:r>
            <a:r>
              <a:rPr lang="hr-HR" sz="2800" dirty="0" smtClean="0"/>
              <a:t> </a:t>
            </a:r>
            <a:r>
              <a:rPr lang="hr-HR" sz="2800" dirty="0" err="1" smtClean="0"/>
              <a:t>revelations</a:t>
            </a:r>
            <a:endParaRPr lang="hr-HR" sz="2800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are </a:t>
            </a:r>
            <a:r>
              <a:rPr lang="hr-HR" sz="2800" dirty="0" err="1" smtClean="0"/>
              <a:t>aware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relevance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ethics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media</a:t>
            </a:r>
            <a:r>
              <a:rPr lang="hr-HR" sz="2800" dirty="0" smtClean="0"/>
              <a:t> </a:t>
            </a:r>
            <a:r>
              <a:rPr lang="hr-HR" sz="2800" dirty="0" err="1" smtClean="0"/>
              <a:t>releases</a:t>
            </a:r>
            <a:endParaRPr lang="hr-HR" sz="2800" dirty="0" smtClean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 Financial 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Literacy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719403" y="1628800"/>
            <a:ext cx="10465163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 smtClean="0"/>
              <a:t>Basic</a:t>
            </a:r>
            <a:r>
              <a:rPr lang="hr-HR" sz="3200" dirty="0" smtClean="0"/>
              <a:t> financial </a:t>
            </a:r>
            <a:r>
              <a:rPr lang="hr-HR" sz="3200" dirty="0" err="1" smtClean="0"/>
              <a:t>terms</a:t>
            </a:r>
            <a:r>
              <a:rPr lang="hr-HR" sz="3200" dirty="0" smtClean="0"/>
              <a:t> </a:t>
            </a:r>
            <a:r>
              <a:rPr lang="hr-HR" sz="3200" dirty="0" err="1" smtClean="0"/>
              <a:t>that</a:t>
            </a:r>
            <a:r>
              <a:rPr lang="hr-HR" sz="3200" dirty="0" smtClean="0"/>
              <a:t> are </a:t>
            </a:r>
            <a:r>
              <a:rPr lang="hr-HR" sz="3200" dirty="0" err="1" smtClean="0"/>
              <a:t>important</a:t>
            </a:r>
            <a:r>
              <a:rPr lang="hr-HR" sz="3200" dirty="0" smtClean="0"/>
              <a:t> to </a:t>
            </a:r>
            <a:r>
              <a:rPr lang="hr-HR" sz="3200" dirty="0" err="1" smtClean="0"/>
              <a:t>make</a:t>
            </a:r>
            <a:r>
              <a:rPr lang="hr-HR" sz="3200" dirty="0" smtClean="0"/>
              <a:t> a personal financial </a:t>
            </a:r>
            <a:r>
              <a:rPr lang="hr-HR" sz="3200" dirty="0" err="1" smtClean="0"/>
              <a:t>planning</a:t>
            </a:r>
            <a:endParaRPr lang="hr-HR" sz="3200" dirty="0"/>
          </a:p>
        </p:txBody>
      </p:sp>
      <p:sp>
        <p:nvSpPr>
          <p:cNvPr id="7" name="Pravokutnik 6"/>
          <p:cNvSpPr/>
          <p:nvPr/>
        </p:nvSpPr>
        <p:spPr>
          <a:xfrm>
            <a:off x="1310640" y="3751104"/>
            <a:ext cx="8747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are </a:t>
            </a:r>
            <a:r>
              <a:rPr lang="hr-HR" sz="2800" dirty="0" err="1" smtClean="0"/>
              <a:t>able</a:t>
            </a:r>
            <a:r>
              <a:rPr lang="hr-HR" sz="2800" dirty="0" smtClean="0"/>
              <a:t> to </a:t>
            </a:r>
            <a:r>
              <a:rPr lang="hr-HR" sz="2800" dirty="0" err="1" smtClean="0"/>
              <a:t>explain</a:t>
            </a:r>
            <a:r>
              <a:rPr lang="hr-HR" sz="2800" dirty="0" smtClean="0"/>
              <a:t> </a:t>
            </a:r>
            <a:r>
              <a:rPr lang="hr-HR" sz="2800" dirty="0" err="1" smtClean="0"/>
              <a:t>various</a:t>
            </a:r>
            <a:r>
              <a:rPr lang="hr-HR" sz="2800" dirty="0" smtClean="0"/>
              <a:t> financial </a:t>
            </a:r>
            <a:r>
              <a:rPr lang="hr-HR" sz="2800" dirty="0" err="1" smtClean="0"/>
              <a:t>businesses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can</a:t>
            </a:r>
            <a:r>
              <a:rPr lang="hr-HR" sz="2800" dirty="0" smtClean="0"/>
              <a:t> </a:t>
            </a:r>
            <a:r>
              <a:rPr lang="hr-HR" sz="2800" dirty="0" err="1" smtClean="0"/>
              <a:t>find</a:t>
            </a:r>
            <a:r>
              <a:rPr lang="hr-HR" sz="2800" dirty="0" smtClean="0"/>
              <a:t> financial </a:t>
            </a:r>
            <a:r>
              <a:rPr lang="hr-HR" sz="2800" dirty="0" err="1" smtClean="0"/>
              <a:t>products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services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compare</a:t>
            </a:r>
            <a:r>
              <a:rPr lang="hr-HR" sz="2800" dirty="0" smtClean="0"/>
              <a:t> </a:t>
            </a:r>
            <a:r>
              <a:rPr lang="hr-HR" sz="2800" dirty="0" err="1" smtClean="0"/>
              <a:t>different</a:t>
            </a:r>
            <a:r>
              <a:rPr lang="hr-HR" sz="2800" dirty="0" smtClean="0"/>
              <a:t> </a:t>
            </a:r>
            <a:r>
              <a:rPr lang="hr-HR" sz="2800" dirty="0" err="1" smtClean="0"/>
              <a:t>ways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investments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err="1" smtClean="0"/>
              <a:t>developing</a:t>
            </a:r>
            <a:r>
              <a:rPr lang="hr-HR" sz="2800" dirty="0" smtClean="0"/>
              <a:t> personal financial </a:t>
            </a:r>
            <a:r>
              <a:rPr lang="hr-HR" sz="2800" dirty="0" err="1" smtClean="0"/>
              <a:t>planning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use </a:t>
            </a:r>
            <a:r>
              <a:rPr lang="hr-HR" sz="2800" dirty="0" err="1" smtClean="0"/>
              <a:t>various</a:t>
            </a:r>
            <a:r>
              <a:rPr lang="hr-HR" sz="2800" dirty="0" smtClean="0"/>
              <a:t> financial </a:t>
            </a:r>
            <a:r>
              <a:rPr lang="hr-HR" sz="2800" dirty="0" err="1" smtClean="0"/>
              <a:t>forms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can</a:t>
            </a:r>
            <a:r>
              <a:rPr lang="hr-HR" sz="2800" dirty="0" smtClean="0"/>
              <a:t> </a:t>
            </a:r>
            <a:r>
              <a:rPr lang="hr-HR" sz="2800" dirty="0" err="1" smtClean="0"/>
              <a:t>compare</a:t>
            </a:r>
            <a:r>
              <a:rPr lang="hr-HR" sz="2800" dirty="0" smtClean="0"/>
              <a:t> financial </a:t>
            </a:r>
            <a:r>
              <a:rPr lang="hr-HR" sz="2800" dirty="0" err="1" smtClean="0"/>
              <a:t>services</a:t>
            </a:r>
            <a:r>
              <a:rPr lang="hr-HR" sz="2800" dirty="0" smtClean="0"/>
              <a:t> </a:t>
            </a:r>
            <a:r>
              <a:rPr lang="hr-HR" sz="2800" dirty="0" err="1" smtClean="0"/>
              <a:t>online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are </a:t>
            </a:r>
            <a:r>
              <a:rPr lang="hr-HR" sz="2800" dirty="0" err="1" smtClean="0"/>
              <a:t>prepared</a:t>
            </a:r>
            <a:r>
              <a:rPr lang="hr-HR" sz="2800" dirty="0" smtClean="0"/>
              <a:t> to </a:t>
            </a:r>
            <a:r>
              <a:rPr lang="hr-HR" sz="2800" dirty="0" err="1" smtClean="0"/>
              <a:t>present</a:t>
            </a:r>
            <a:r>
              <a:rPr lang="hr-HR" sz="2800" dirty="0" smtClean="0"/>
              <a:t> </a:t>
            </a:r>
            <a:r>
              <a:rPr lang="hr-HR" sz="2800" dirty="0" err="1" smtClean="0"/>
              <a:t>their</a:t>
            </a:r>
            <a:r>
              <a:rPr lang="hr-HR" sz="2800" dirty="0" smtClean="0"/>
              <a:t> financial </a:t>
            </a:r>
            <a:r>
              <a:rPr lang="hr-HR" sz="2800" dirty="0" err="1" smtClean="0"/>
              <a:t>plans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endParaRPr lang="hr-HR" sz="2800" dirty="0" smtClean="0"/>
          </a:p>
        </p:txBody>
      </p:sp>
      <p:sp>
        <p:nvSpPr>
          <p:cNvPr id="8" name="Strelica dolje 7"/>
          <p:cNvSpPr/>
          <p:nvPr/>
        </p:nvSpPr>
        <p:spPr>
          <a:xfrm>
            <a:off x="5394960" y="3383280"/>
            <a:ext cx="1084217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Geographic location</a:t>
            </a:r>
          </a:p>
        </p:txBody>
      </p:sp>
      <p:pic>
        <p:nvPicPr>
          <p:cNvPr id="5" name="Rezervirano mjesto sadržaja 4" descr="split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8000" y="1632101"/>
            <a:ext cx="4862613" cy="238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6084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hr-HR" dirty="0" smtClean="0"/>
              <a:t>t</a:t>
            </a:r>
            <a:r>
              <a:rPr lang="en-US" dirty="0" smtClean="0"/>
              <a:t>own is located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Adriatic sea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between mountain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Mosor</a:t>
            </a:r>
            <a:r>
              <a:rPr lang="en-US" dirty="0" smtClean="0"/>
              <a:t> and </a:t>
            </a:r>
            <a:r>
              <a:rPr lang="en-US" dirty="0" err="1" smtClean="0"/>
              <a:t>Kozjak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365105"/>
            <a:ext cx="11379200" cy="223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71461" y="21429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From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palace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city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71461" y="1500174"/>
            <a:ext cx="10972800" cy="221457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The Roman Emperor  Diocletian builds a palace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err="1" smtClean="0">
                <a:solidFill>
                  <a:srgbClr val="002060"/>
                </a:solidFill>
              </a:rPr>
              <a:t>from</a:t>
            </a:r>
            <a:r>
              <a:rPr lang="hr-HR" sz="2800" dirty="0" smtClean="0">
                <a:solidFill>
                  <a:srgbClr val="002060"/>
                </a:solidFill>
              </a:rPr>
              <a:t> 295. to 305.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hr-HR" sz="2800" dirty="0" err="1" smtClean="0">
                <a:solidFill>
                  <a:srgbClr val="002060"/>
                </a:solidFill>
              </a:rPr>
              <a:t>from</a:t>
            </a:r>
            <a:r>
              <a:rPr lang="hr-HR" sz="2800" dirty="0" smtClean="0">
                <a:solidFill>
                  <a:srgbClr val="002060"/>
                </a:solidFill>
              </a:rPr>
              <a:t> 1979. </a:t>
            </a:r>
            <a:r>
              <a:rPr lang="hr-HR" sz="2800" dirty="0" err="1" smtClean="0">
                <a:solidFill>
                  <a:srgbClr val="002060"/>
                </a:solidFill>
              </a:rPr>
              <a:t>the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err="1" smtClean="0">
                <a:solidFill>
                  <a:srgbClr val="002060"/>
                </a:solidFill>
              </a:rPr>
              <a:t>palace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err="1" smtClean="0">
                <a:solidFill>
                  <a:srgbClr val="002060"/>
                </a:solidFill>
              </a:rPr>
              <a:t>has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err="1" smtClean="0">
                <a:solidFill>
                  <a:srgbClr val="002060"/>
                </a:solidFill>
              </a:rPr>
              <a:t>been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err="1" smtClean="0">
                <a:solidFill>
                  <a:srgbClr val="002060"/>
                </a:solidFill>
              </a:rPr>
              <a:t>protected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err="1" smtClean="0">
                <a:solidFill>
                  <a:srgbClr val="002060"/>
                </a:solidFill>
              </a:rPr>
              <a:t>by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UNESCO</a:t>
            </a:r>
            <a:endParaRPr lang="hr-HR" sz="2800" dirty="0">
              <a:solidFill>
                <a:srgbClr val="002060"/>
              </a:solidFill>
            </a:endParaRPr>
          </a:p>
        </p:txBody>
      </p:sp>
      <p:pic>
        <p:nvPicPr>
          <p:cNvPr id="7" name="Slika 6" descr="palač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424" y="3932545"/>
            <a:ext cx="4189549" cy="2014590"/>
          </a:xfrm>
          <a:prstGeom prst="rect">
            <a:avLst/>
          </a:prstGeom>
        </p:spPr>
      </p:pic>
      <p:pic>
        <p:nvPicPr>
          <p:cNvPr id="8" name="Slika 7" descr="Spli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279" y="3929066"/>
            <a:ext cx="4843984" cy="216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trelica udesno 8"/>
          <p:cNvSpPr/>
          <p:nvPr/>
        </p:nvSpPr>
        <p:spPr>
          <a:xfrm>
            <a:off x="5467690" y="5000629"/>
            <a:ext cx="1180343" cy="58040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945960"/>
              </p:ext>
            </p:extLst>
          </p:nvPr>
        </p:nvGraphicFramePr>
        <p:xfrm>
          <a:off x="609601" y="1600200"/>
          <a:ext cx="11439060" cy="4493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3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3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3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4654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654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1277049" y="548680"/>
            <a:ext cx="4019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Cathedral</a:t>
            </a:r>
            <a:r>
              <a:rPr lang="hr-H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St. </a:t>
            </a:r>
            <a:r>
              <a:rPr lang="hr-H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Duje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3202935"/>
              </p:ext>
            </p:extLst>
          </p:nvPr>
        </p:nvGraphicFramePr>
        <p:xfrm>
          <a:off x="476211" y="1571612"/>
          <a:ext cx="11296690" cy="4929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2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8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461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461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121920" marR="12192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7920203" y="3645024"/>
            <a:ext cx="37147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Vestibul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31371" y="6165304"/>
            <a:ext cx="37147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Podrumi</a:t>
            </a:r>
            <a:endParaRPr lang="hr-H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198193" y="506380"/>
            <a:ext cx="3852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Historical</a:t>
            </a:r>
            <a:r>
              <a:rPr lang="hr-H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sights</a:t>
            </a:r>
            <a:endParaRPr lang="hr-H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 descr="peristil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01" y="1428737"/>
            <a:ext cx="5384800" cy="227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zervirano mjesto sadržaja 10" descr="peristi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10" y="1428736"/>
            <a:ext cx="5827047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 descr="16-split-perist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1" y="3857628"/>
            <a:ext cx="542928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avokutnik 2"/>
          <p:cNvSpPr/>
          <p:nvPr/>
        </p:nvSpPr>
        <p:spPr>
          <a:xfrm>
            <a:off x="4703718" y="229171"/>
            <a:ext cx="1786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Peristil</a:t>
            </a:r>
            <a:endParaRPr lang="hr-HR" sz="6000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rokur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595" y="836712"/>
            <a:ext cx="672767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 descr="prokurative noć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488" y="3356992"/>
            <a:ext cx="8509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Pravokutnik 1"/>
          <p:cNvSpPr/>
          <p:nvPr/>
        </p:nvSpPr>
        <p:spPr>
          <a:xfrm>
            <a:off x="4366838" y="0"/>
            <a:ext cx="2889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Prokurative</a:t>
            </a:r>
            <a:endParaRPr lang="hr-H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7648" y="0"/>
            <a:ext cx="7296811" cy="1143000"/>
          </a:xfrm>
        </p:spPr>
        <p:txBody>
          <a:bodyPr>
            <a:normAutofit/>
          </a:bodyPr>
          <a:lstStyle/>
          <a:p>
            <a:pPr algn="l"/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events</a:t>
            </a:r>
            <a:endParaRPr lang="hr-HR" dirty="0"/>
          </a:p>
        </p:txBody>
      </p:sp>
      <p:pic>
        <p:nvPicPr>
          <p:cNvPr id="4" name="Slika 3" descr="adv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414" y="1196752"/>
            <a:ext cx="563262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ultra-miami-2015-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6" y="1196752"/>
            <a:ext cx="47536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ri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9564" y="3789040"/>
            <a:ext cx="855866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501</Words>
  <Application>Microsoft Office PowerPoint</Application>
  <PresentationFormat>Prilagođeno</PresentationFormat>
  <Paragraphs>112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Tema sustava Office</vt:lpstr>
      <vt:lpstr>    Economic and administration school   School for design, graphics and sustainable building  Split </vt:lpstr>
      <vt:lpstr>Slajd 2</vt:lpstr>
      <vt:lpstr>Geographic location</vt:lpstr>
      <vt:lpstr>From palace to city</vt:lpstr>
      <vt:lpstr>Slajd 5</vt:lpstr>
      <vt:lpstr>Slajd 6</vt:lpstr>
      <vt:lpstr>Slajd 7</vt:lpstr>
      <vt:lpstr>Slajd 8</vt:lpstr>
      <vt:lpstr>Social events</vt:lpstr>
      <vt:lpstr>Slajd 10</vt:lpstr>
      <vt:lpstr>Tourism in Split</vt:lpstr>
      <vt:lpstr>Tourism in Split</vt:lpstr>
      <vt:lpstr>Economic and administration school Split </vt:lpstr>
      <vt:lpstr>Educational programs in school </vt:lpstr>
      <vt:lpstr>Various activities of students and teachers</vt:lpstr>
      <vt:lpstr>Various activities of students and teachers </vt:lpstr>
      <vt:lpstr>Various activities of students and teachers</vt:lpstr>
      <vt:lpstr>School for design, graphics and sustainable building</vt:lpstr>
      <vt:lpstr>Educational programs in school </vt:lpstr>
      <vt:lpstr>Curriculum “ Media in contemporary sociaty”</vt:lpstr>
      <vt:lpstr>Curriculum “ Financial  Literacy”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S01</dc:creator>
  <cp:lastModifiedBy>Suzana</cp:lastModifiedBy>
  <cp:revision>25</cp:revision>
  <dcterms:created xsi:type="dcterms:W3CDTF">2018-02-26T14:58:18Z</dcterms:created>
  <dcterms:modified xsi:type="dcterms:W3CDTF">2018-02-28T21:29:56Z</dcterms:modified>
</cp:coreProperties>
</file>