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73" r:id="rId7"/>
    <p:sldId id="274" r:id="rId8"/>
    <p:sldId id="275" r:id="rId9"/>
    <p:sldId id="276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0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r-HR" smtClean="0"/>
              <a:t>3.5.2018.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r-HR" smtClean="0"/>
              <a:t>3.5.2018.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#cns=0" TargetMode="External"/><Relationship Id="rId2" Type="http://schemas.openxmlformats.org/officeDocument/2006/relationships/hyperlink" Target="http://escapestudio.hr/blog/internet-marketing-u-turizm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4" y="764704"/>
            <a:ext cx="9753600" cy="3048001"/>
          </a:xfrm>
        </p:spPr>
        <p:txBody>
          <a:bodyPr/>
          <a:lstStyle/>
          <a:p>
            <a:r>
              <a:rPr lang="hr-HR" b="1" dirty="0"/>
              <a:t>Područja primjene marketinga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4725144"/>
            <a:ext cx="7848600" cy="7200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Anita Grgić, prof</a:t>
            </a:r>
            <a:r>
              <a:rPr lang="hr-HR" sz="2400" dirty="0"/>
              <a:t>.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1979612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Područja primjene marketinga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1903412" y="1371600"/>
            <a:ext cx="8686800" cy="5791200"/>
          </a:xfrm>
        </p:spPr>
        <p:txBody>
          <a:bodyPr/>
          <a:lstStyle/>
          <a:p>
            <a:pPr>
              <a:buFontTx/>
              <a:buNone/>
            </a:pPr>
            <a:r>
              <a:rPr lang="hr-HR" altLang="sr-Latn-RS" b="1" dirty="0" smtClean="0"/>
              <a:t>Izdvojena područja primjene marketinga:</a:t>
            </a:r>
          </a:p>
          <a:p>
            <a:pPr>
              <a:buFontTx/>
              <a:buNone/>
            </a:pPr>
            <a:r>
              <a:rPr lang="pl-PL" altLang="sr-Latn-RS" dirty="0" smtClean="0"/>
              <a:t>- Marketing u pojedinim gospodarskim djelatnostima</a:t>
            </a:r>
          </a:p>
          <a:p>
            <a:pPr>
              <a:buFontTx/>
              <a:buNone/>
            </a:pPr>
            <a:r>
              <a:rPr lang="hr-HR" altLang="sr-Latn-RS" dirty="0" smtClean="0"/>
              <a:t>- Marketing u </a:t>
            </a:r>
            <a:r>
              <a:rPr lang="hr-HR" altLang="sr-Latn-RS" dirty="0" err="1" smtClean="0"/>
              <a:t>izvangospodarskim</a:t>
            </a:r>
            <a:r>
              <a:rPr lang="hr-HR" altLang="sr-Latn-RS" dirty="0" smtClean="0"/>
              <a:t> djelatnostima</a:t>
            </a:r>
          </a:p>
          <a:p>
            <a:pPr>
              <a:buFontTx/>
              <a:buChar char="-"/>
            </a:pPr>
            <a:r>
              <a:rPr lang="hr-HR" altLang="sr-Latn-RS" dirty="0" smtClean="0"/>
              <a:t>Međunarodni marketing</a:t>
            </a:r>
          </a:p>
          <a:p>
            <a:pPr>
              <a:buFontTx/>
              <a:buChar char="-"/>
            </a:pPr>
            <a:endParaRPr lang="hr-HR" altLang="sr-Latn-RS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91" y="3356992"/>
            <a:ext cx="3613913" cy="2710435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6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979612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.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1751012" y="381000"/>
            <a:ext cx="8686800" cy="6244683"/>
          </a:xfrm>
        </p:spPr>
        <p:txBody>
          <a:bodyPr/>
          <a:lstStyle/>
          <a:p>
            <a:pPr>
              <a:buFontTx/>
              <a:buNone/>
            </a:pPr>
            <a:r>
              <a:rPr lang="pl-PL" altLang="sr-Latn-RS" b="1" dirty="0" smtClean="0"/>
              <a:t>Marketing u pojedinim gospodarskim djelatnostima:</a:t>
            </a:r>
          </a:p>
          <a:p>
            <a:pPr>
              <a:buFontTx/>
              <a:buNone/>
            </a:pPr>
            <a:endParaRPr lang="pl-PL" altLang="sr-Latn-RS" b="1" dirty="0" smtClean="0"/>
          </a:p>
          <a:p>
            <a:pPr>
              <a:buFontTx/>
              <a:buChar char="-"/>
            </a:pPr>
            <a:r>
              <a:rPr lang="hr-HR" altLang="sr-Latn-RS" sz="2800" dirty="0"/>
              <a:t>marketinga usluga </a:t>
            </a:r>
          </a:p>
          <a:p>
            <a:pPr marL="0" indent="0">
              <a:buNone/>
            </a:pPr>
            <a:endParaRPr lang="hr-HR" altLang="sr-Latn-RS" dirty="0" smtClean="0"/>
          </a:p>
          <a:p>
            <a:pPr>
              <a:buFontTx/>
              <a:buChar char="-"/>
            </a:pPr>
            <a:r>
              <a:rPr lang="hr-HR" altLang="sr-Latn-RS" sz="2800" dirty="0"/>
              <a:t>marketinga u turizmu</a:t>
            </a:r>
          </a:p>
          <a:p>
            <a:pPr>
              <a:buFontTx/>
              <a:buChar char="-"/>
            </a:pPr>
            <a:endParaRPr lang="hr-HR" altLang="sr-Latn-RS" dirty="0"/>
          </a:p>
          <a:p>
            <a:pPr>
              <a:buFontTx/>
              <a:buChar char="-"/>
            </a:pPr>
            <a:endParaRPr lang="hr-HR" altLang="sr-Latn-RS" dirty="0" smtClean="0"/>
          </a:p>
          <a:p>
            <a:pPr>
              <a:buFontTx/>
              <a:buChar char="-"/>
            </a:pPr>
            <a:endParaRPr lang="hr-HR" altLang="sr-Latn-RS" dirty="0" smtClean="0"/>
          </a:p>
          <a:p>
            <a:pPr>
              <a:buFontTx/>
              <a:buChar char="-"/>
            </a:pPr>
            <a:r>
              <a:rPr lang="hr-HR" altLang="sr-Latn-RS" sz="2800" dirty="0"/>
              <a:t>marketing u financijskim institucijama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512" y="1268760"/>
            <a:ext cx="3200400" cy="16882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068" y="4221089"/>
            <a:ext cx="2406409" cy="216024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3</a:t>
            </a:fld>
            <a:endParaRPr lang="hr-HR" altLang="sr-Latn-R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608" y="1988840"/>
            <a:ext cx="2644372" cy="24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1979612" y="274639"/>
            <a:ext cx="8229600" cy="46037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.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1269876" y="671514"/>
            <a:ext cx="8939336" cy="5867400"/>
          </a:xfrm>
        </p:spPr>
        <p:txBody>
          <a:bodyPr/>
          <a:lstStyle/>
          <a:p>
            <a:pPr>
              <a:buFontTx/>
              <a:buNone/>
            </a:pPr>
            <a:endParaRPr lang="hr-HR" altLang="sr-Latn-RS" b="1" dirty="0" smtClean="0"/>
          </a:p>
          <a:p>
            <a:pPr>
              <a:buFontTx/>
              <a:buNone/>
            </a:pPr>
            <a:r>
              <a:rPr lang="hr-HR" altLang="sr-Latn-RS" b="1" dirty="0" smtClean="0"/>
              <a:t>Marketing u </a:t>
            </a:r>
            <a:r>
              <a:rPr lang="hr-HR" altLang="sr-Latn-RS" b="1" dirty="0" err="1" smtClean="0"/>
              <a:t>izvangospodarskim</a:t>
            </a:r>
            <a:r>
              <a:rPr lang="hr-HR" altLang="sr-Latn-RS" b="1" dirty="0" smtClean="0"/>
              <a:t> djelatnostima </a:t>
            </a:r>
            <a:r>
              <a:rPr lang="pl-PL" altLang="sr-Latn-RS" dirty="0" smtClean="0"/>
              <a:t> </a:t>
            </a:r>
          </a:p>
          <a:p>
            <a:pPr>
              <a:buFontTx/>
              <a:buNone/>
            </a:pPr>
            <a:endParaRPr lang="pl-PL" altLang="sr-Latn-RS" dirty="0" smtClean="0"/>
          </a:p>
          <a:p>
            <a:pPr>
              <a:buFontTx/>
              <a:buChar char="-"/>
            </a:pPr>
            <a:r>
              <a:rPr lang="pl-PL" altLang="sr-Latn-RS" sz="2800" dirty="0" smtClean="0"/>
              <a:t>Neprofitne </a:t>
            </a:r>
            <a:r>
              <a:rPr lang="pl-PL" altLang="sr-Latn-RS" sz="2800" dirty="0"/>
              <a:t>organizacije i institucije </a:t>
            </a:r>
            <a:r>
              <a:rPr lang="hr-HR" altLang="sr-Latn-RS" sz="2800" dirty="0" smtClean="0"/>
              <a:t>obavljaju važnu društvenu ulogu </a:t>
            </a:r>
          </a:p>
          <a:p>
            <a:pPr>
              <a:buFontTx/>
              <a:buChar char="-"/>
            </a:pPr>
            <a:r>
              <a:rPr lang="hr-HR" altLang="sr-Latn-RS" sz="2800" dirty="0" smtClean="0"/>
              <a:t>Neprofitne i </a:t>
            </a:r>
            <a:r>
              <a:rPr lang="hr-HR" altLang="sr-Latn-RS" sz="2800" dirty="0"/>
              <a:t>humanitarne </a:t>
            </a:r>
            <a:r>
              <a:rPr lang="hr-HR" altLang="sr-Latn-RS" sz="2800" dirty="0" smtClean="0"/>
              <a:t>organizacije, (različiti načini financiranja)</a:t>
            </a:r>
            <a:endParaRPr lang="hr-HR" altLang="sr-Latn-RS" sz="2800" dirty="0"/>
          </a:p>
          <a:p>
            <a:r>
              <a:rPr lang="hr-HR" altLang="sr-Latn-RS" sz="2800" dirty="0" smtClean="0"/>
              <a:t>Marketing u obrazovanju</a:t>
            </a:r>
          </a:p>
          <a:p>
            <a:r>
              <a:rPr lang="hr-HR" altLang="sr-Latn-RS" sz="2800" dirty="0" smtClean="0"/>
              <a:t>Marketing u umjetnosti i kulturi</a:t>
            </a:r>
          </a:p>
          <a:p>
            <a:r>
              <a:rPr lang="hr-HR" altLang="sr-Latn-RS" sz="2800" dirty="0" smtClean="0"/>
              <a:t>Marketing u humanitarnom radu</a:t>
            </a:r>
            <a:endParaRPr lang="hr-HR" altLang="sr-Latn-RS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212" y="116632"/>
            <a:ext cx="2028825" cy="2620962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384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1979612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.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981844" y="609600"/>
            <a:ext cx="9227368" cy="5943600"/>
          </a:xfrm>
        </p:spPr>
        <p:txBody>
          <a:bodyPr/>
          <a:lstStyle/>
          <a:p>
            <a:pPr>
              <a:buFontTx/>
              <a:buNone/>
            </a:pPr>
            <a:r>
              <a:rPr lang="hr-HR" altLang="sr-Latn-RS" b="1" dirty="0" smtClean="0"/>
              <a:t>Međunarodni marketing </a:t>
            </a:r>
          </a:p>
          <a:p>
            <a:pPr>
              <a:buFontTx/>
              <a:buNone/>
            </a:pPr>
            <a:r>
              <a:rPr lang="hr-HR" altLang="sr-Latn-RS" b="1" dirty="0" smtClean="0"/>
              <a:t>- </a:t>
            </a:r>
            <a:r>
              <a:rPr lang="hr-HR" altLang="sr-Latn-RS" sz="2800" dirty="0"/>
              <a:t>marketinške aktivnosti izvan državnih granica.</a:t>
            </a:r>
          </a:p>
          <a:p>
            <a:pPr marL="0" indent="0">
              <a:buNone/>
            </a:pPr>
            <a:r>
              <a:rPr lang="hr-HR" altLang="sr-Latn-RS" sz="2800" dirty="0" smtClean="0"/>
              <a:t> - prilagođavanje </a:t>
            </a:r>
            <a:r>
              <a:rPr lang="hr-HR" altLang="sr-Latn-RS" sz="2800" dirty="0"/>
              <a:t>uvjetima tržišta na kojem se provode; </a:t>
            </a:r>
            <a:r>
              <a:rPr lang="hr-HR" altLang="sr-Latn-RS" sz="2800" dirty="0" smtClean="0"/>
              <a:t>zakonski </a:t>
            </a:r>
            <a:r>
              <a:rPr lang="hr-HR" altLang="sr-Latn-RS" sz="2800" dirty="0"/>
              <a:t>propisi, uredbe, potrebe domaćih kupaca, kulturološke razlike…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6" y="2924944"/>
            <a:ext cx="5902201" cy="3523482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4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99906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993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Čižmek</a:t>
            </a:r>
            <a:r>
              <a:rPr lang="hr-HR" dirty="0" smtClean="0"/>
              <a:t> </a:t>
            </a:r>
            <a:r>
              <a:rPr lang="hr-HR" dirty="0" err="1" smtClean="0"/>
              <a:t>vujnović</a:t>
            </a:r>
            <a:r>
              <a:rPr lang="hr-HR" dirty="0" smtClean="0"/>
              <a:t>, </a:t>
            </a:r>
            <a:r>
              <a:rPr lang="hr-HR" dirty="0" err="1" smtClean="0"/>
              <a:t>krupka</a:t>
            </a:r>
            <a:r>
              <a:rPr lang="hr-HR" dirty="0" smtClean="0"/>
              <a:t>, Pavičić, Vlašić; Marketing 2, ŠK, Zagreb 2014.</a:t>
            </a:r>
          </a:p>
          <a:p>
            <a:r>
              <a:rPr lang="hr-HR" dirty="0" smtClean="0">
                <a:hlinkClick r:id="rId2"/>
              </a:rPr>
              <a:t>http://escapestudio.hr/blog/internet-marketing-u-turizmu/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www.google.hr/#cns=0</a:t>
            </a:r>
            <a:endParaRPr lang="hr-HR" dirty="0" smtClean="0"/>
          </a:p>
          <a:p>
            <a:endParaRPr lang="hr-HR" dirty="0"/>
          </a:p>
          <a:p>
            <a:pPr marL="45720" indent="0" algn="ctr">
              <a:buNone/>
            </a:pPr>
            <a:r>
              <a:rPr lang="hr-HR" sz="4800" b="1" dirty="0" smtClean="0"/>
              <a:t>HVALA NA POZORNOSTI!</a:t>
            </a:r>
            <a:endParaRPr lang="hr-HR" sz="4800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Područja primjerne marketinga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306-A977-49D8-936C-C2ABC2F7EDE9}" type="slidenum">
              <a:rPr lang="hr-HR" altLang="sr-Latn-RS" smtClean="0"/>
              <a:pPr/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821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8badc642-15f9-493b-af2e-800910d66b6f" xsi:nil="true"/>
    <SubmitterId xmlns="8badc642-15f9-493b-af2e-800910d66b6f" xsi:nil="true"/>
    <DirectSourceMarket xmlns="8badc642-15f9-493b-af2e-800910d66b6f">english</DirectSourceMarket>
    <ThumbnailAssetId xmlns="8badc642-15f9-493b-af2e-800910d66b6f" xsi:nil="true"/>
    <AssetType xmlns="8badc642-15f9-493b-af2e-800910d66b6f">TP</AssetType>
    <Milestone xmlns="8badc642-15f9-493b-af2e-800910d66b6f" xsi:nil="true"/>
    <OriginAsset xmlns="8badc642-15f9-493b-af2e-800910d66b6f" xsi:nil="true"/>
    <TPComponent xmlns="8badc642-15f9-493b-af2e-800910d66b6f" xsi:nil="true"/>
    <AssetId xmlns="8badc642-15f9-493b-af2e-800910d66b6f">TP102804876</AssetId>
    <TPFriendlyName xmlns="8badc642-15f9-493b-af2e-800910d66b6f" xsi:nil="true"/>
    <SourceTitle xmlns="8badc642-15f9-493b-af2e-800910d66b6f" xsi:nil="true"/>
    <TPApplication xmlns="8badc642-15f9-493b-af2e-800910d66b6f" xsi:nil="true"/>
    <TPLaunchHelpLink xmlns="8badc642-15f9-493b-af2e-800910d66b6f" xsi:nil="true"/>
    <OpenTemplate xmlns="8badc642-15f9-493b-af2e-800910d66b6f">true</OpenTemplate>
    <CrawlForDependencies xmlns="8badc642-15f9-493b-af2e-800910d66b6f">false</CrawlForDependencies>
    <ParentAssetId xmlns="8badc642-15f9-493b-af2e-800910d66b6f" xsi:nil="true"/>
    <TrustLevel xmlns="8badc642-15f9-493b-af2e-800910d66b6f">1 Microsoft Managed Content</TrustLevel>
    <PublishStatusLookup xmlns="8badc642-15f9-493b-af2e-800910d66b6f">
      <Value>213219</Value>
    </PublishStatusLookup>
    <LocLastLocAttemptVersionLookup xmlns="8badc642-15f9-493b-af2e-800910d66b6f">93607</LocLastLocAttemptVersionLookup>
    <TemplateTemplateType xmlns="8badc642-15f9-493b-af2e-800910d66b6f">PowerPoint Presentation Template</TemplateTemplateType>
    <IsSearchable xmlns="8badc642-15f9-493b-af2e-800910d66b6f">true</IsSearchable>
    <TPNamespace xmlns="8badc642-15f9-493b-af2e-800910d66b6f" xsi:nil="true"/>
    <Markets xmlns="8badc642-15f9-493b-af2e-800910d66b6f"/>
    <OriginalSourceMarket xmlns="8badc642-15f9-493b-af2e-800910d66b6f">english</OriginalSourceMarket>
    <APDescription xmlns="8badc642-15f9-493b-af2e-800910d66b6f">This template - appropriate for students, teachers, or businesses -  features a title slide with a map of the European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TPInstallLocation xmlns="8badc642-15f9-493b-af2e-800910d66b6f" xsi:nil="true"/>
    <TPAppVersion xmlns="8badc642-15f9-493b-af2e-800910d66b6f" xsi:nil="true"/>
    <TPCommandLine xmlns="8badc642-15f9-493b-af2e-800910d66b6f" xsi:nil="true"/>
    <APAuthor xmlns="8badc642-15f9-493b-af2e-800910d66b6f">
      <UserInfo>
        <DisplayName/>
        <AccountId>1073741823</AccountId>
        <AccountType/>
      </UserInfo>
    </APAuthor>
    <EditorialStatus xmlns="8badc642-15f9-493b-af2e-800910d66b6f">Complete</EditorialStatus>
    <PublishTargets xmlns="8badc642-15f9-493b-af2e-800910d66b6f">OfficeOnlineVNext</PublishTargets>
    <TPLaunchHelpLinkType xmlns="8badc642-15f9-493b-af2e-800910d66b6f">Template</TPLaunchHelpLinkType>
    <OriginalRelease xmlns="8badc642-15f9-493b-af2e-800910d66b6f">14</OriginalRelease>
    <AssetStart xmlns="8badc642-15f9-493b-af2e-800910d66b6f">2011-12-20T02:35:00+00:00</AssetStart>
    <FriendlyTitle xmlns="8badc642-15f9-493b-af2e-800910d66b6f" xsi:nil="true"/>
    <TPClientViewer xmlns="8badc642-15f9-493b-af2e-800910d66b6f" xsi:nil="true"/>
    <CSXHash xmlns="8badc642-15f9-493b-af2e-800910d66b6f" xsi:nil="true"/>
    <IsDeleted xmlns="8badc642-15f9-493b-af2e-800910d66b6f">false</IsDeleted>
    <ShowIn xmlns="8badc642-15f9-493b-af2e-800910d66b6f">Show everywhere</ShowIn>
    <UANotes xmlns="8badc642-15f9-493b-af2e-800910d66b6f" xsi:nil="true"/>
    <TemplateStatus xmlns="8badc642-15f9-493b-af2e-800910d66b6f">Complete</TemplateStatus>
    <Downloads xmlns="8badc642-15f9-493b-af2e-800910d66b6f">0</Downloads>
    <PrimaryImageGen xmlns="8badc642-15f9-493b-af2e-800910d66b6f">false</PrimaryImageGen>
    <Manager xmlns="8badc642-15f9-493b-af2e-800910d66b6f" xsi:nil="true"/>
    <PolicheckWords xmlns="8badc642-15f9-493b-af2e-800910d66b6f" xsi:nil="true"/>
    <CSXUpdate xmlns="8badc642-15f9-493b-af2e-800910d66b6f">false</CSXUpdate>
    <Provider xmlns="8badc642-15f9-493b-af2e-800910d66b6f" xsi:nil="true"/>
    <TaxCatchAll xmlns="8badc642-15f9-493b-af2e-800910d66b6f"/>
    <MarketSpecific xmlns="8badc642-15f9-493b-af2e-800910d66b6f">false</MarketSpecific>
    <LocRecommendedHandoff xmlns="8badc642-15f9-493b-af2e-800910d66b6f" xsi:nil="true"/>
    <BusinessGroup xmlns="8badc642-15f9-493b-af2e-800910d66b6f" xsi:nil="true"/>
    <Providers xmlns="8badc642-15f9-493b-af2e-800910d66b6f" xsi:nil="true"/>
    <RecommendationsModifier xmlns="8badc642-15f9-493b-af2e-800910d66b6f" xsi:nil="true"/>
    <AcquiredFrom xmlns="8badc642-15f9-493b-af2e-800910d66b6f">Internal MS</AcquiredFrom>
    <ArtSampleDocs xmlns="8badc642-15f9-493b-af2e-800910d66b6f" xsi:nil="true"/>
    <UALocComments xmlns="8badc642-15f9-493b-af2e-800910d66b6f" xsi:nil="true"/>
    <DSATActionTaken xmlns="8badc642-15f9-493b-af2e-800910d66b6f" xsi:nil="true"/>
    <OutputCachingOn xmlns="8badc642-15f9-493b-af2e-800910d66b6f">false</OutputCachingOn>
    <ApprovalStatus xmlns="8badc642-15f9-493b-af2e-800910d66b6f">InProgress</ApprovalStatus>
    <InternalTagsTaxHTField0 xmlns="8badc642-15f9-493b-af2e-800910d66b6f">
      <Terms xmlns="http://schemas.microsoft.com/office/infopath/2007/PartnerControls"/>
    </InternalTagsTaxHTField0>
    <LocComments xmlns="8badc642-15f9-493b-af2e-800910d66b6f" xsi:nil="true"/>
    <AssetExpire xmlns="8badc642-15f9-493b-af2e-800910d66b6f">2029-01-01T00:00:00+00:00</AssetExpire>
    <IntlLangReview xmlns="8badc642-15f9-493b-af2e-800910d66b6f">false</IntlLangReview>
    <MachineTranslated xmlns="8badc642-15f9-493b-af2e-800910d66b6f">false</MachineTranslated>
    <PlannedPubDate xmlns="8badc642-15f9-493b-af2e-800910d66b6f" xsi:nil="true"/>
    <IntlLocPriority xmlns="8badc642-15f9-493b-af2e-800910d66b6f" xsi:nil="true"/>
    <BlockPublish xmlns="8badc642-15f9-493b-af2e-800910d66b6f">false</BlockPublish>
    <LastHandOff xmlns="8badc642-15f9-493b-af2e-800910d66b6f" xsi:nil="true"/>
    <LocManualTestRequired xmlns="8badc642-15f9-493b-af2e-800910d66b6f">false</LocManualTestRequired>
    <ScenarioTagsTaxHTField0 xmlns="8badc642-15f9-493b-af2e-800910d66b6f">
      <Terms xmlns="http://schemas.microsoft.com/office/infopath/2007/PartnerControls"/>
    </ScenarioTagsTaxHTField0>
    <VoteCount xmlns="8badc642-15f9-493b-af2e-800910d66b6f" xsi:nil="true"/>
    <ContentItem xmlns="8badc642-15f9-493b-af2e-800910d66b6f" xsi:nil="true"/>
    <HandoffToMSDN xmlns="8badc642-15f9-493b-af2e-800910d66b6f" xsi:nil="true"/>
    <UALocRecommendation xmlns="8badc642-15f9-493b-af2e-800910d66b6f">Localize</UALocRecommendation>
    <IntlLangReviewDate xmlns="8badc642-15f9-493b-af2e-800910d66b6f" xsi:nil="true"/>
    <APEditor xmlns="8badc642-15f9-493b-af2e-800910d66b6f">
      <UserInfo>
        <DisplayName/>
        <AccountId xsi:nil="true"/>
        <AccountType/>
      </UserInfo>
    </APEditor>
    <ClipArtFilename xmlns="8badc642-15f9-493b-af2e-800910d66b6f" xsi:nil="true"/>
    <FeatureTagsTaxHTField0 xmlns="8badc642-15f9-493b-af2e-800910d66b6f">
      <Terms xmlns="http://schemas.microsoft.com/office/infopath/2007/PartnerControls"/>
    </FeatureTagsTaxHTField0>
    <UAProjectedTotalWords xmlns="8badc642-15f9-493b-af2e-800910d66b6f" xsi:nil="true"/>
    <BugNumber xmlns="8badc642-15f9-493b-af2e-800910d66b6f" xsi:nil="true"/>
    <LegacyData xmlns="8badc642-15f9-493b-af2e-800910d66b6f" xsi:nil="true"/>
    <UACurrentWords xmlns="8badc642-15f9-493b-af2e-800910d66b6f" xsi:nil="true"/>
    <CampaignTagsTaxHTField0 xmlns="8badc642-15f9-493b-af2e-800910d66b6f">
      <Terms xmlns="http://schemas.microsoft.com/office/infopath/2007/PartnerControls"/>
    </CampaignTagsTaxHTField0>
    <NumericId xmlns="8badc642-15f9-493b-af2e-800910d66b6f" xsi:nil="true"/>
    <OOCacheId xmlns="8badc642-15f9-493b-af2e-800910d66b6f" xsi:nil="true"/>
    <IntlLangReviewer xmlns="8badc642-15f9-493b-af2e-800910d66b6f" xsi:nil="true"/>
    <CSXSubmissionDate xmlns="8badc642-15f9-493b-af2e-800910d66b6f" xsi:nil="true"/>
    <ApprovalLog xmlns="8badc642-15f9-493b-af2e-800910d66b6f" xsi:nil="true"/>
    <EditorialTags xmlns="8badc642-15f9-493b-af2e-800910d66b6f" xsi:nil="true"/>
    <LastModifiedDateTime xmlns="8badc642-15f9-493b-af2e-800910d66b6f" xsi:nil="true"/>
    <LocalizationTagsTaxHTField0 xmlns="8badc642-15f9-493b-af2e-800910d66b6f">
      <Terms xmlns="http://schemas.microsoft.com/office/infopath/2007/PartnerControls"/>
    </LocalizationTagsTaxHTField0>
    <TimesCloned xmlns="8badc642-15f9-493b-af2e-800910d66b6f" xsi:nil="true"/>
    <CSXSubmissionMarket xmlns="8badc642-15f9-493b-af2e-800910d66b6f" xsi:nil="true"/>
    <LocMarketGroupTiers2 xmlns="8badc642-15f9-493b-af2e-800910d66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54" ma:contentTypeDescription="Create a new document." ma:contentTypeScope="" ma:versionID="58ff7075f9734c70ab641fcf680773ae">
  <xsd:schema xmlns:xsd="http://www.w3.org/2001/XMLSchema" xmlns:xs="http://www.w3.org/2001/XMLSchema" xmlns:p="http://schemas.microsoft.com/office/2006/metadata/properties" xmlns:ns2="8badc642-15f9-493b-af2e-800910d66b6f" targetNamespace="http://schemas.microsoft.com/office/2006/metadata/properties" ma:root="true" ma:fieldsID="de94c5732a8b162287d2446f6e1438f1" ns2:_="">
    <xsd:import namespace="8badc642-15f9-493b-af2e-800910d66b6f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dc642-15f9-493b-af2e-800910d66b6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069000a1-ebd1-4561-a409-e2a811eea2fe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42CDFB2-E9AA-41D4-B020-0C08EC68947A}" ma:internalName="CSXSubmissionMarket" ma:readOnly="false" ma:showField="MarketName" ma:web="8badc642-15f9-493b-af2e-800910d66b6f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92edc058-e423-4792-9b61-e659cfc9195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CE75894-05D9-4C45-93AB-724995D6B13E}" ma:internalName="InProjectListLookup" ma:readOnly="true" ma:showField="InProjectLis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b682b718-e217-497b-9c91-6b2604332d21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CE75894-05D9-4C45-93AB-724995D6B13E}" ma:internalName="LastCompleteVersionLookup" ma:readOnly="true" ma:showField="LastComplete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CE75894-05D9-4C45-93AB-724995D6B13E}" ma:internalName="LastPreviewErrorLookup" ma:readOnly="true" ma:showField="LastPreview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CE75894-05D9-4C45-93AB-724995D6B13E}" ma:internalName="LastPreviewResultLookup" ma:readOnly="true" ma:showField="LastPreview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CE75894-05D9-4C45-93AB-724995D6B13E}" ma:internalName="LastPreviewAttemptDateLookup" ma:readOnly="true" ma:showField="LastPreview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CE75894-05D9-4C45-93AB-724995D6B13E}" ma:internalName="LastPreviewedByLookup" ma:readOnly="true" ma:showField="LastPreview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CE75894-05D9-4C45-93AB-724995D6B13E}" ma:internalName="LastPreviewTimeLookup" ma:readOnly="true" ma:showField="LastPreview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CE75894-05D9-4C45-93AB-724995D6B13E}" ma:internalName="LastPreviewVersionLookup" ma:readOnly="true" ma:showField="LastPreview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CE75894-05D9-4C45-93AB-724995D6B13E}" ma:internalName="LastPublishErrorLookup" ma:readOnly="true" ma:showField="LastPublish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CE75894-05D9-4C45-93AB-724995D6B13E}" ma:internalName="LastPublishResultLookup" ma:readOnly="true" ma:showField="LastPublish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CE75894-05D9-4C45-93AB-724995D6B13E}" ma:internalName="LastPublishAttemptDateLookup" ma:readOnly="true" ma:showField="LastPublish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CE75894-05D9-4C45-93AB-724995D6B13E}" ma:internalName="LastPublishedByLookup" ma:readOnly="true" ma:showField="LastPublish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CE75894-05D9-4C45-93AB-724995D6B13E}" ma:internalName="LastPublishTimeLookup" ma:readOnly="true" ma:showField="LastPublish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CE75894-05D9-4C45-93AB-724995D6B13E}" ma:internalName="LastPublishVersionLookup" ma:readOnly="true" ma:showField="LastPublish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0AED7CC-D31B-4E42-956F-872B0282B0E2}" ma:internalName="LocLastLocAttemptVersionLookup" ma:readOnly="false" ma:showField="LastLocAttemptVersion" ma:web="8badc642-15f9-493b-af2e-800910d66b6f">
      <xsd:simpleType>
        <xsd:restriction base="dms:Lookup"/>
      </xsd:simpleType>
    </xsd:element>
    <xsd:element name="LocLastLocAttemptVersionTypeLookup" ma:index="71" nillable="true" ma:displayName="Loc Last Loc Attempt Version Type" ma:default="" ma:list="{40AED7CC-D31B-4E42-956F-872B0282B0E2}" ma:internalName="LocLastLocAttemptVersionTypeLookup" ma:readOnly="true" ma:showField="LastLocAttemptVersionType" ma:web="8badc642-15f9-493b-af2e-800910d66b6f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0AED7CC-D31B-4E42-956F-872B0282B0E2}" ma:internalName="LocNewPublishedVersionLookup" ma:readOnly="true" ma:showField="NewPublishedVersion" ma:web="8badc642-15f9-493b-af2e-800910d66b6f">
      <xsd:simpleType>
        <xsd:restriction base="dms:Lookup"/>
      </xsd:simpleType>
    </xsd:element>
    <xsd:element name="LocOverallHandbackStatusLookup" ma:index="75" nillable="true" ma:displayName="Loc Overall Handback Status" ma:default="" ma:list="{40AED7CC-D31B-4E42-956F-872B0282B0E2}" ma:internalName="LocOverallHandbackStatusLookup" ma:readOnly="true" ma:showField="OverallHandbackStatus" ma:web="8badc642-15f9-493b-af2e-800910d66b6f">
      <xsd:simpleType>
        <xsd:restriction base="dms:Lookup"/>
      </xsd:simpleType>
    </xsd:element>
    <xsd:element name="LocOverallLocStatusLookup" ma:index="76" nillable="true" ma:displayName="Loc Overall Localize Status" ma:default="" ma:list="{40AED7CC-D31B-4E42-956F-872B0282B0E2}" ma:internalName="LocOverallLocStatusLookup" ma:readOnly="true" ma:showField="OverallLocStatus" ma:web="8badc642-15f9-493b-af2e-800910d66b6f">
      <xsd:simpleType>
        <xsd:restriction base="dms:Lookup"/>
      </xsd:simpleType>
    </xsd:element>
    <xsd:element name="LocOverallPreviewStatusLookup" ma:index="77" nillable="true" ma:displayName="Loc Overall Preview Status" ma:default="" ma:list="{40AED7CC-D31B-4E42-956F-872B0282B0E2}" ma:internalName="LocOverallPreviewStatusLookup" ma:readOnly="true" ma:showField="OverallPreviewStatus" ma:web="8badc642-15f9-493b-af2e-800910d66b6f">
      <xsd:simpleType>
        <xsd:restriction base="dms:Lookup"/>
      </xsd:simpleType>
    </xsd:element>
    <xsd:element name="LocOverallPublishStatusLookup" ma:index="78" nillable="true" ma:displayName="Loc Overall Publish Status" ma:default="" ma:list="{40AED7CC-D31B-4E42-956F-872B0282B0E2}" ma:internalName="LocOverallPublishStatusLookup" ma:readOnly="true" ma:showField="OverallPublishStatus" ma:web="8badc642-15f9-493b-af2e-800910d66b6f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0AED7CC-D31B-4E42-956F-872B0282B0E2}" ma:internalName="LocProcessedForHandoffsLookup" ma:readOnly="true" ma:showField="ProcessedForHandoffs" ma:web="8badc642-15f9-493b-af2e-800910d66b6f">
      <xsd:simpleType>
        <xsd:restriction base="dms:Lookup"/>
      </xsd:simpleType>
    </xsd:element>
    <xsd:element name="LocProcessedForMarketsLookup" ma:index="81" nillable="true" ma:displayName="Loc Processed For Markets" ma:default="" ma:list="{40AED7CC-D31B-4E42-956F-872B0282B0E2}" ma:internalName="LocProcessedForMarketsLookup" ma:readOnly="true" ma:showField="ProcessedForMarkets" ma:web="8badc642-15f9-493b-af2e-800910d66b6f">
      <xsd:simpleType>
        <xsd:restriction base="dms:Lookup"/>
      </xsd:simpleType>
    </xsd:element>
    <xsd:element name="LocPublishedDependentAssetsLookup" ma:index="82" nillable="true" ma:displayName="Loc Published Dependent Assets" ma:default="" ma:list="{40AED7CC-D31B-4E42-956F-872B0282B0E2}" ma:internalName="LocPublishedDependentAssetsLookup" ma:readOnly="true" ma:showField="PublishedDependentAssets" ma:web="8badc642-15f9-493b-af2e-800910d66b6f">
      <xsd:simpleType>
        <xsd:restriction base="dms:Lookup"/>
      </xsd:simpleType>
    </xsd:element>
    <xsd:element name="LocPublishedLinkedAssetsLookup" ma:index="83" nillable="true" ma:displayName="Loc Published Linked Assets" ma:default="" ma:list="{40AED7CC-D31B-4E42-956F-872B0282B0E2}" ma:internalName="LocPublishedLinkedAssetsLookup" ma:readOnly="true" ma:showField="PublishedLinkedAssets" ma:web="8badc642-15f9-493b-af2e-800910d66b6f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961b3df-62bf-4d6c-9143-bdeee396cb7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42CDFB2-E9AA-41D4-B020-0C08EC68947A}" ma:internalName="Markets" ma:readOnly="false" ma:showField="MarketNa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CE75894-05D9-4C45-93AB-724995D6B13E}" ma:internalName="NumOfRatingsLookup" ma:readOnly="true" ma:showField="NumOfRating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CE75894-05D9-4C45-93AB-724995D6B13E}" ma:internalName="PublishStatusLookup" ma:readOnly="false" ma:showField="PublishStatu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6b87052-c4fe-45e6-97bd-ce59e177822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3442d1a-70a6-4e69-9f2c-62ec59343502}" ma:internalName="TaxCatchAll" ma:showField="CatchAllData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3442d1a-70a6-4e69-9f2c-62ec59343502}" ma:internalName="TaxCatchAllLabel" ma:readOnly="true" ma:showField="CatchAllDataLabel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19DDD5-7D23-428B-9CE6-E5656FD452AE}">
  <ds:schemaRefs>
    <ds:schemaRef ds:uri="http://purl.org/dc/dcmitype/"/>
    <ds:schemaRef ds:uri="http://schemas.microsoft.com/office/infopath/2007/PartnerControls"/>
    <ds:schemaRef ds:uri="8badc642-15f9-493b-af2e-800910d66b6f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27D597-CB8D-423F-A7A9-E9F6EE1B4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dc642-15f9-493b-af2e-800910d66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0414C8-9F4D-4168-8B0C-107A03CEA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tf02804877</Template>
  <TotalTime>0</TotalTime>
  <Words>166</Words>
  <Application>Microsoft Office PowerPoint</Application>
  <PresentationFormat>Prilagođeno</PresentationFormat>
  <Paragraphs>48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Continental_Europe_16x9</vt:lpstr>
      <vt:lpstr>Područja primjene marketinga</vt:lpstr>
      <vt:lpstr>Područja primjene marketinga</vt:lpstr>
      <vt:lpstr>.</vt:lpstr>
      <vt:lpstr>.</vt:lpstr>
      <vt:lpstr>.</vt:lpstr>
      <vt:lpstr>PowerPoint prezentacija</vt:lpstr>
      <vt:lpstr>Literatura: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2018-05-01T13:43:59Z</dcterms:created>
  <dcterms:modified xsi:type="dcterms:W3CDTF">2018-05-03T12:35:02Z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0x010100CE6EEBCA2A20434687F63529BC62C70C0400B49D3FDEBF6E5C4BBABD28DFF7A72F5A</vt:lpwstr>
  </property>
</Properties>
</file>