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5"/>
  </p:notesMasterIdLst>
  <p:sldIdLst>
    <p:sldId id="256" r:id="rId2"/>
    <p:sldId id="257" r:id="rId3"/>
    <p:sldId id="259" r:id="rId4"/>
    <p:sldId id="262" r:id="rId5"/>
    <p:sldId id="258" r:id="rId6"/>
    <p:sldId id="264" r:id="rId7"/>
    <p:sldId id="265" r:id="rId8"/>
    <p:sldId id="273" r:id="rId9"/>
    <p:sldId id="260" r:id="rId10"/>
    <p:sldId id="261" r:id="rId11"/>
    <p:sldId id="266" r:id="rId12"/>
    <p:sldId id="272" r:id="rId13"/>
    <p:sldId id="270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CCA81-217E-4684-801D-51BF774B6C9E}" type="datetimeFigureOut">
              <a:rPr lang="hr-HR" smtClean="0"/>
              <a:t>16.1.2019.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71354-C986-4C3B-92C6-4606035F64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3575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4521-BE9D-4C96-9768-F68D279318FD}" type="datetime1">
              <a:rPr lang="hr-HR" smtClean="0"/>
              <a:t>16.1.2019.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29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8668-0FE2-4C6D-B28A-5DE9A6111E70}" type="datetime1">
              <a:rPr lang="hr-HR" smtClean="0"/>
              <a:t>16.1.2019.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52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C58C-0206-4D6F-A4CE-92442D8E8330}" type="datetime1">
              <a:rPr lang="hr-HR" smtClean="0"/>
              <a:t>16.1.2019.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1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3831D-7A89-4039-948A-8559835A745E}" type="datetime1">
              <a:rPr lang="hr-HR" smtClean="0"/>
              <a:t>16.1.2019.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921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6506-B344-45A5-BEA4-4C99E5306AB3}" type="datetime1">
              <a:rPr lang="hr-HR" smtClean="0"/>
              <a:t>16.1.2019.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346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8CB5-10D1-448E-BD88-355DF808ABD5}" type="datetime1">
              <a:rPr lang="hr-HR" smtClean="0"/>
              <a:t>16.1.2019.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12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DFB1-FF3B-4392-AE7A-C2686A7B0518}" type="datetime1">
              <a:rPr lang="hr-HR" smtClean="0"/>
              <a:t>16.1.2019.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2277-59F6-45D7-89AE-3700ADB6EC29}" type="datetime1">
              <a:rPr lang="hr-HR" smtClean="0"/>
              <a:t>16.1.2019.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73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2C9C-DF89-415E-B0CB-D5099A059CC6}" type="datetime1">
              <a:rPr lang="hr-HR" smtClean="0"/>
              <a:t>16.1.2019.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4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2EE4-3482-4AFD-BD01-3F930EFECE49}" type="datetime1">
              <a:rPr lang="hr-HR" smtClean="0"/>
              <a:t>16.1.2019.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152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CE31-F07B-438B-954E-3F3AEE7EAE3E}" type="datetime1">
              <a:rPr lang="hr-HR" smtClean="0"/>
              <a:t>16.1.2019.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9BB5CB-B61F-4199-B755-22C79673A39C}" type="datetime1">
              <a:rPr lang="hr-HR" smtClean="0"/>
              <a:t>16.1.2019.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4E7E-2B01-462E-BA31-5F89D76126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592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razime.com/psihologija-potrosaca/impulzivni-kupc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85850" y="1381357"/>
            <a:ext cx="9144000" cy="1614256"/>
          </a:xfrm>
        </p:spPr>
        <p:txBody>
          <a:bodyPr>
            <a:normAutofit fontScale="90000"/>
          </a:bodyPr>
          <a:lstStyle/>
          <a:p>
            <a:r>
              <a:rPr lang="hr-HR" sz="6600" b="1" dirty="0" smtClean="0"/>
              <a:t>IMPULZIVNA KUPOVINA</a:t>
            </a:r>
            <a:br>
              <a:rPr lang="hr-HR" sz="6600" b="1" dirty="0" smtClean="0"/>
            </a:br>
            <a:endParaRPr lang="hr-HR" sz="6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3999" y="4551962"/>
            <a:ext cx="9144000" cy="1632937"/>
          </a:xfrm>
        </p:spPr>
        <p:txBody>
          <a:bodyPr>
            <a:normAutofit fontScale="47500" lnSpcReduction="20000"/>
          </a:bodyPr>
          <a:lstStyle/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sz="2900" dirty="0" smtClean="0"/>
          </a:p>
          <a:p>
            <a:r>
              <a:rPr lang="hr-HR" sz="2900" dirty="0" smtClean="0"/>
              <a:t>Predmet: Marketing </a:t>
            </a:r>
          </a:p>
          <a:p>
            <a:r>
              <a:rPr lang="hr-HR" sz="2900" dirty="0" smtClean="0"/>
              <a:t> Anita Grgić, prof. </a:t>
            </a:r>
            <a:endParaRPr lang="hr-HR" sz="2900" dirty="0"/>
          </a:p>
        </p:txBody>
      </p:sp>
      <p:pic>
        <p:nvPicPr>
          <p:cNvPr id="4" name="Picture 4" descr="C:\Users\Anita\Documents\MARKETING-novo\impulzivna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2336800"/>
            <a:ext cx="41275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</a:t>
            </a:r>
            <a:r>
              <a:rPr lang="hr-HR" dirty="0"/>
              <a:t>izbjegavati impulzivnu </a:t>
            </a:r>
            <a:r>
              <a:rPr lang="hr-HR" dirty="0" smtClean="0"/>
              <a:t>kupovinu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+mj-lt"/>
              <a:buAutoNum type="arabicPeriod"/>
            </a:pPr>
            <a:r>
              <a:rPr lang="hr-HR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Planirajte </a:t>
            </a:r>
            <a:r>
              <a:rPr lang="hr-HR" sz="2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kupovinu     </a:t>
            </a:r>
            <a:endParaRPr lang="hr-HR" sz="260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</a:endParaRPr>
          </a:p>
          <a:p>
            <a:pPr marL="514350" lvl="0" indent="-5143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+mj-lt"/>
              <a:buAutoNum type="arabicPeriod"/>
            </a:pPr>
            <a:r>
              <a:rPr lang="hr-HR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Odredite vremenski rok razmišljanja</a:t>
            </a:r>
          </a:p>
          <a:p>
            <a:pPr marL="514350" lvl="0" indent="-5143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+mj-lt"/>
              <a:buAutoNum type="arabicPeriod"/>
            </a:pPr>
            <a:r>
              <a:rPr lang="hr-HR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Napravite popis što ste kupili, a nepotrebno</a:t>
            </a:r>
          </a:p>
          <a:p>
            <a:pPr marL="514350" lvl="0" indent="-5143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+mj-lt"/>
              <a:buAutoNum type="arabicPeriod"/>
            </a:pPr>
            <a:r>
              <a:rPr lang="hr-HR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Pričekajte pad cijena</a:t>
            </a:r>
          </a:p>
          <a:p>
            <a:pPr marL="514350" lvl="0" indent="-5143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+mj-lt"/>
              <a:buAutoNum type="arabicPeriod"/>
            </a:pPr>
            <a:r>
              <a:rPr lang="hr-HR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Plaćajte gotovinom</a:t>
            </a:r>
          </a:p>
          <a:p>
            <a:pPr marL="514350" lvl="0" indent="-5143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+mj-lt"/>
              <a:buAutoNum type="arabicPeriod"/>
            </a:pPr>
            <a:r>
              <a:rPr lang="hr-HR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Rjeđe idite u trgovine</a:t>
            </a:r>
          </a:p>
          <a:p>
            <a:pPr marL="514350" lvl="0" indent="-5143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+mj-lt"/>
              <a:buAutoNum type="arabicPeriod"/>
            </a:pPr>
            <a:r>
              <a:rPr lang="hr-HR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Pripazite pri internetskoj trgovini</a:t>
            </a:r>
          </a:p>
          <a:p>
            <a:pPr marL="514350" lvl="0" indent="-51435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Font typeface="+mj-lt"/>
              <a:buAutoNum type="arabicPeriod"/>
            </a:pPr>
            <a:r>
              <a:rPr lang="hr-HR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Postavljajte pitanja prilikom kupnje </a:t>
            </a:r>
          </a:p>
          <a:p>
            <a:pPr marL="0" lvl="0" indent="0">
              <a:lnSpc>
                <a:spcPct val="110000"/>
              </a:lnSpc>
              <a:spcBef>
                <a:spcPts val="700"/>
              </a:spcBef>
              <a:buClr>
                <a:srgbClr val="2A1A00"/>
              </a:buClr>
              <a:buNone/>
            </a:pPr>
            <a:r>
              <a:rPr lang="hr-HR" sz="26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</a:rPr>
              <a:t>-preispitujte svoje odluke!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10</a:t>
            </a:fld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26" y="1559520"/>
            <a:ext cx="3981033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Razmislimo prije kupovine!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0" y="1536700"/>
            <a:ext cx="7429500" cy="4724400"/>
          </a:xfrm>
          <a:prstGeom prst="rect">
            <a:avLst/>
          </a:prstGeom>
        </p:spPr>
      </p:pic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5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044462"/>
            <a:ext cx="5157787" cy="4145201"/>
          </a:xfrm>
        </p:spPr>
        <p:txBody>
          <a:bodyPr>
            <a:normAutofit/>
          </a:bodyPr>
          <a:lstStyle/>
          <a:p>
            <a:pPr lvl="0"/>
            <a:r>
              <a:rPr lang="hr-HR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Praćenje </a:t>
            </a:r>
            <a:r>
              <a:rPr lang="hr-HR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trendova i inzistiranje na kupovini, posebno robnih marki i pod pritiskom da nešto želimo imati odmah i sada, </a:t>
            </a:r>
            <a:r>
              <a:rPr lang="hr-HR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obično </a:t>
            </a:r>
            <a:r>
              <a:rPr lang="hr-HR" sz="3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skupo plaćamo</a:t>
            </a:r>
            <a:r>
              <a:rPr lang="hr-HR" sz="32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!</a:t>
            </a:r>
            <a:endParaRPr lang="hr-HR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hr-HR" sz="320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1690688"/>
            <a:ext cx="5183188" cy="4311888"/>
          </a:xfrm>
          <a:prstGeom prst="rect">
            <a:avLst/>
          </a:prstGeom>
        </p:spPr>
      </p:pic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12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Biti </a:t>
            </a:r>
            <a:r>
              <a:rPr lang="hr-HR" i="1" dirty="0" err="1"/>
              <a:t>cool</a:t>
            </a:r>
            <a:r>
              <a:rPr lang="hr-HR" dirty="0"/>
              <a:t> </a:t>
            </a:r>
            <a:r>
              <a:rPr lang="hr-HR" dirty="0" smtClean="0"/>
              <a:t>ima </a:t>
            </a:r>
            <a:r>
              <a:rPr lang="hr-HR" dirty="0"/>
              <a:t>svoju cijenu!</a:t>
            </a:r>
          </a:p>
        </p:txBody>
      </p:sp>
    </p:spTree>
    <p:extLst>
      <p:ext uri="{BB962C8B-B14F-4D97-AF65-F5344CB8AC3E}">
        <p14:creationId xmlns:p14="http://schemas.microsoft.com/office/powerpoint/2010/main" val="24188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/>
              <a:t>Izvori:  </a:t>
            </a:r>
          </a:p>
          <a:p>
            <a:pPr marL="0" indent="0">
              <a:buNone/>
            </a:pPr>
            <a:r>
              <a:rPr lang="hr-HR" dirty="0"/>
              <a:t>Ivanov,  M. Barbić, D., Razum A. – Moj novac moja budućnost, </a:t>
            </a:r>
            <a:r>
              <a:rPr lang="hr-HR" dirty="0" err="1"/>
              <a:t>Štedopis</a:t>
            </a:r>
            <a:r>
              <a:rPr lang="hr-HR" dirty="0"/>
              <a:t>, </a:t>
            </a:r>
            <a:r>
              <a:rPr lang="hr-HR" dirty="0" err="1"/>
              <a:t>Institutza</a:t>
            </a:r>
            <a:r>
              <a:rPr lang="hr-HR" dirty="0"/>
              <a:t> financijsko obrazovanje,  Zagreb 2017.</a:t>
            </a:r>
          </a:p>
          <a:p>
            <a:pPr marL="0" indent="0">
              <a:buNone/>
            </a:pPr>
            <a:r>
              <a:rPr lang="hr-HR" dirty="0"/>
              <a:t>Grupa autora: Marketing 1, udžbenik za srednje strukovne škole, Zagreb 2014.</a:t>
            </a:r>
          </a:p>
          <a:p>
            <a:pPr marL="0" indent="0">
              <a:buNone/>
            </a:pPr>
            <a:r>
              <a:rPr lang="hr-HR" dirty="0">
                <a:hlinkClick r:id="rId2"/>
              </a:rPr>
              <a:t>http://www.istrazime.com/psihologija-potrosaca/impulzivni-kupci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https://images.google.com/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															</a:t>
            </a:r>
            <a:r>
              <a:rPr lang="hr-HR" dirty="0" smtClean="0"/>
              <a:t>Anita </a:t>
            </a:r>
            <a:r>
              <a:rPr lang="hr-HR" dirty="0"/>
              <a:t>Grgić,  prof.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07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IMPULZIVNA KUPOVINA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04900" y="1825625"/>
            <a:ext cx="9810750" cy="4351338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svaka </a:t>
            </a:r>
            <a:r>
              <a:rPr lang="hr-HR" dirty="0"/>
              <a:t>neplanirana kupnja </a:t>
            </a:r>
            <a:r>
              <a:rPr lang="hr-HR" dirty="0" smtClean="0"/>
              <a:t>bez </a:t>
            </a:r>
            <a:r>
              <a:rPr lang="hr-HR" dirty="0"/>
              <a:t>prethodnog promišljanja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o </a:t>
            </a:r>
            <a:r>
              <a:rPr lang="hr-HR" dirty="0"/>
              <a:t>posljedicama na novčanik</a:t>
            </a:r>
          </a:p>
          <a:p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2</a:t>
            </a:fld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893" y="3031741"/>
            <a:ext cx="3994757" cy="296900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946" y="3798996"/>
            <a:ext cx="3284538" cy="23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POJAVLJUJE SE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naročito u vrijeme blagdana i sezonskih rasprodaja</a:t>
            </a:r>
          </a:p>
          <a:p>
            <a:r>
              <a:rPr lang="hr-HR" dirty="0"/>
              <a:t>najčešće u okružju trgovačkih centara </a:t>
            </a:r>
          </a:p>
          <a:p>
            <a:r>
              <a:rPr lang="hr-HR" dirty="0"/>
              <a:t>potaknuto razvojem kartičnog </a:t>
            </a:r>
            <a:r>
              <a:rPr lang="hr-HR" dirty="0" smtClean="0"/>
              <a:t>poslovanja i </a:t>
            </a:r>
            <a:r>
              <a:rPr lang="hr-HR" dirty="0"/>
              <a:t>internet trgovine…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3</a:t>
            </a:fld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187" y="3530600"/>
            <a:ext cx="4298053" cy="29490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231" y="3711821"/>
            <a:ext cx="3133166" cy="243547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3800" y="254000"/>
            <a:ext cx="3061424" cy="24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Češće se javlja: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4624388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kod žena </a:t>
            </a:r>
            <a:r>
              <a:rPr lang="hr-HR" dirty="0"/>
              <a:t>nego kod muškarca</a:t>
            </a:r>
          </a:p>
          <a:p>
            <a:r>
              <a:rPr lang="hr-HR" dirty="0"/>
              <a:t>k</a:t>
            </a:r>
            <a:r>
              <a:rPr lang="hr-HR" dirty="0" smtClean="0"/>
              <a:t>od zaposlenih </a:t>
            </a:r>
            <a:r>
              <a:rPr lang="hr-HR" dirty="0"/>
              <a:t>više nego nezaposlenih</a:t>
            </a:r>
          </a:p>
          <a:p>
            <a:r>
              <a:rPr lang="hr-HR" dirty="0"/>
              <a:t>k</a:t>
            </a:r>
            <a:r>
              <a:rPr lang="hr-HR" dirty="0" smtClean="0"/>
              <a:t>od osoba </a:t>
            </a:r>
            <a:r>
              <a:rPr lang="hr-HR" dirty="0"/>
              <a:t>kojima je „hobi” razgledavanje, </a:t>
            </a:r>
            <a:r>
              <a:rPr lang="hr-HR" dirty="0" smtClean="0"/>
              <a:t> ili ”</a:t>
            </a:r>
            <a:r>
              <a:rPr lang="hr-HR" dirty="0"/>
              <a:t>uživanje” u kupnji</a:t>
            </a:r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4</a:t>
            </a:fld>
            <a:endParaRPr lang="hr-HR"/>
          </a:p>
        </p:txBody>
      </p:sp>
      <p:pic>
        <p:nvPicPr>
          <p:cNvPr id="4" name="Picture 2" descr="C:\Users\Anita\Documents\AKTIV.sve\PLANOVI-PRIP-AG-2016_2017\PRIPRAVA\biranje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29" y="3797300"/>
            <a:ext cx="3238145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681" y="385762"/>
            <a:ext cx="3780083" cy="268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428179"/>
            <a:ext cx="10858500" cy="1325563"/>
          </a:xfrm>
        </p:spPr>
        <p:txBody>
          <a:bodyPr/>
          <a:lstStyle/>
          <a:p>
            <a:r>
              <a:rPr lang="hr-HR" dirty="0"/>
              <a:t>G</a:t>
            </a:r>
            <a:r>
              <a:rPr lang="hr-HR" dirty="0" smtClean="0"/>
              <a:t>lavna obilježja impulzivne kupovine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71961"/>
            <a:ext cx="10515600" cy="4705002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r>
              <a:rPr lang="hr-HR" sz="3200" u="sng" dirty="0" smtClean="0"/>
              <a:t>Brzo donošenje odluka</a:t>
            </a:r>
            <a:r>
              <a:rPr lang="hr-HR" sz="3200" dirty="0" smtClean="0"/>
              <a:t> pri kupnji bez razmatranja alternativa kupovine (</a:t>
            </a:r>
            <a:r>
              <a:rPr lang="hr-HR" sz="3200" dirty="0" err="1" smtClean="0"/>
              <a:t>Rook</a:t>
            </a:r>
            <a:r>
              <a:rPr lang="hr-HR" sz="3200" dirty="0" smtClean="0"/>
              <a:t>, 1987.)</a:t>
            </a:r>
          </a:p>
          <a:p>
            <a:r>
              <a:rPr lang="hr-HR" sz="3200" u="sng" dirty="0"/>
              <a:t>I</a:t>
            </a:r>
            <a:r>
              <a:rPr lang="hr-HR" sz="3200" u="sng" dirty="0" smtClean="0"/>
              <a:t>zrazita emocionalnost i hedonistički pristup </a:t>
            </a:r>
            <a:r>
              <a:rPr lang="hr-HR" sz="3200" dirty="0" smtClean="0"/>
              <a:t>kao značajke donošenja odluka, što ukazuje na odsutnost racionalnog kupovnog ponašanja (</a:t>
            </a:r>
            <a:r>
              <a:rPr lang="hr-HR" sz="3200" dirty="0" err="1" smtClean="0"/>
              <a:t>Bayley</a:t>
            </a:r>
            <a:r>
              <a:rPr lang="hr-HR" sz="3200" dirty="0" smtClean="0"/>
              <a:t> i </a:t>
            </a:r>
            <a:r>
              <a:rPr lang="hr-HR" sz="3200" dirty="0" err="1" smtClean="0"/>
              <a:t>Nancarrow</a:t>
            </a:r>
            <a:r>
              <a:rPr lang="hr-HR" sz="3200" dirty="0" smtClean="0"/>
              <a:t>, 1998.)</a:t>
            </a:r>
          </a:p>
          <a:p>
            <a:r>
              <a:rPr lang="hr-HR" sz="3200" dirty="0" smtClean="0"/>
              <a:t>Čista impulzivnost pri kupnji koja </a:t>
            </a:r>
            <a:r>
              <a:rPr lang="hr-HR" sz="3200" u="sng" dirty="0" smtClean="0"/>
              <a:t>negira </a:t>
            </a:r>
            <a:r>
              <a:rPr lang="hr-HR" sz="3200" u="sng" dirty="0" err="1" smtClean="0"/>
              <a:t>podsjetnu</a:t>
            </a:r>
            <a:r>
              <a:rPr lang="hr-HR" sz="3200" u="sng" dirty="0" smtClean="0"/>
              <a:t> kupovinu</a:t>
            </a:r>
            <a:r>
              <a:rPr lang="hr-HR" sz="3200" dirty="0" smtClean="0"/>
              <a:t>, odnosno neplanska kupovina proizvoda, koja nije rezultat podsjete na nedostatak kućnih zaliha istog proizvoda (Beatty i </a:t>
            </a:r>
            <a:r>
              <a:rPr lang="hr-HR" sz="3200" dirty="0" err="1" smtClean="0"/>
              <a:t>Ferrell</a:t>
            </a:r>
            <a:r>
              <a:rPr lang="hr-HR" sz="3200" dirty="0" smtClean="0"/>
              <a:t>, 1998.).</a:t>
            </a:r>
            <a:endParaRPr lang="hr-HR" sz="32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4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98550" y="-102961"/>
            <a:ext cx="5103133" cy="1410607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POVEZUJE SE</a:t>
            </a:r>
            <a:endParaRPr lang="hr-HR" sz="3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1389288"/>
            <a:ext cx="5157787" cy="4800375"/>
          </a:xfrm>
        </p:spPr>
        <p:txBody>
          <a:bodyPr/>
          <a:lstStyle/>
          <a:p>
            <a:r>
              <a:rPr lang="hr-HR" dirty="0"/>
              <a:t>s kupovinom kao oblikom razbibrige, zadovoljstva ili nagrađivanja samoga sebe </a:t>
            </a:r>
          </a:p>
          <a:p>
            <a:r>
              <a:rPr lang="hr-HR" dirty="0"/>
              <a:t>s potrošačevim raspoloženjem ili emocionalnim stanjem, identitetom, </a:t>
            </a:r>
            <a:r>
              <a:rPr lang="hr-HR" dirty="0" smtClean="0"/>
              <a:t>demografskim </a:t>
            </a:r>
            <a:r>
              <a:rPr lang="hr-HR" dirty="0"/>
              <a:t>faktorima 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430962" y="489632"/>
            <a:ext cx="5183188" cy="82391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SKLONIJI SU</a:t>
            </a:r>
            <a:endParaRPr lang="hr-HR" sz="32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64491" y="1389288"/>
            <a:ext cx="5190897" cy="4800376"/>
          </a:xfrm>
        </p:spPr>
        <p:txBody>
          <a:bodyPr/>
          <a:lstStyle/>
          <a:p>
            <a:r>
              <a:rPr lang="hr-HR" dirty="0" smtClean="0"/>
              <a:t>oni </a:t>
            </a:r>
            <a:r>
              <a:rPr lang="hr-HR" dirty="0"/>
              <a:t>koje sebe percipiraju modernima</a:t>
            </a:r>
          </a:p>
          <a:p>
            <a:r>
              <a:rPr lang="hr-HR" dirty="0"/>
              <a:t>mlađa populacija, koja češće prihvaća isprobavanje novih </a:t>
            </a:r>
            <a:r>
              <a:rPr lang="hr-HR" dirty="0" smtClean="0"/>
              <a:t>stvari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6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9775" y="-102961"/>
            <a:ext cx="10515600" cy="132556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13198"/>
            <a:ext cx="3497491" cy="226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18" y="3288983"/>
            <a:ext cx="3249450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1793387"/>
            <a:ext cx="5157787" cy="4396276"/>
          </a:xfrm>
        </p:spPr>
        <p:txBody>
          <a:bodyPr/>
          <a:lstStyle/>
          <a:p>
            <a:r>
              <a:rPr lang="hr-HR" dirty="0"/>
              <a:t>niska cijena</a:t>
            </a:r>
          </a:p>
          <a:p>
            <a:r>
              <a:rPr lang="hr-HR" dirty="0"/>
              <a:t>granična (ali ne nužna) potreba za proizvodom</a:t>
            </a:r>
          </a:p>
          <a:p>
            <a:r>
              <a:rPr lang="hr-HR" dirty="0"/>
              <a:t>masovna distribucija</a:t>
            </a:r>
          </a:p>
          <a:p>
            <a:r>
              <a:rPr lang="hr-HR" dirty="0"/>
              <a:t>samoposluživanje</a:t>
            </a:r>
          </a:p>
          <a:p>
            <a:r>
              <a:rPr lang="hr-HR" dirty="0"/>
              <a:t>masovno reklamiranje („kupite još danas, posebna ponuda, popusti do isteka zaliha”…) 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346825" y="2505075"/>
            <a:ext cx="5183188" cy="3684588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mala </a:t>
            </a:r>
            <a:r>
              <a:rPr lang="hr-HR" dirty="0"/>
              <a:t>veličina ili lagana težina proizvoda</a:t>
            </a:r>
          </a:p>
          <a:p>
            <a:r>
              <a:rPr lang="hr-HR" dirty="0"/>
              <a:t>kratak vijek proizvoda</a:t>
            </a:r>
          </a:p>
          <a:p>
            <a:r>
              <a:rPr lang="hr-HR" dirty="0"/>
              <a:t>lakoća skladištenja kupljenih proizvoda</a:t>
            </a:r>
          </a:p>
          <a:p>
            <a:r>
              <a:rPr lang="hr-HR" dirty="0"/>
              <a:t>istaknuto izlaganje proizvoda</a:t>
            </a:r>
          </a:p>
          <a:p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7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Faktori koji je potiču      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25" y="319211"/>
            <a:ext cx="4112079" cy="267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1533525"/>
            <a:ext cx="5157787" cy="4656138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prstClr val="black">
                    <a:lumMod val="65000"/>
                    <a:lumOff val="35000"/>
                  </a:prstClr>
                </a:solidFill>
              </a:rPr>
              <a:t>masovno medijsko oglašavanje, te prikriveni marketing u brojnim tv filmovima i serijama, koje „slave” impulzivnog potrošača kao slobodoumnog, koji živi nesputano i </a:t>
            </a:r>
            <a:r>
              <a:rPr lang="hr-HR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 </a:t>
            </a:r>
            <a:r>
              <a:rPr lang="hr-HR" dirty="0">
                <a:solidFill>
                  <a:prstClr val="black">
                    <a:lumMod val="65000"/>
                    <a:lumOff val="35000"/>
                  </a:prstClr>
                </a:solidFill>
              </a:rPr>
              <a:t>mari za posljedice.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609724"/>
            <a:ext cx="5450422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8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hr-HR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hr-HR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Porastu </a:t>
            </a:r>
            <a:r>
              <a:rPr lang="hr-HR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impulzivne kupovine pridonose</a:t>
            </a:r>
            <a:br>
              <a:rPr lang="hr-HR" b="1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54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Elementi koji razlikuju impulzivno od neimpulzivnog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osjećaj iznenadne i spontane želje za djelovanjem</a:t>
            </a:r>
          </a:p>
          <a:p>
            <a:r>
              <a:rPr lang="hr-HR" dirty="0"/>
              <a:t>privremeni gubitak samokontrole</a:t>
            </a:r>
          </a:p>
          <a:p>
            <a:r>
              <a:rPr lang="hr-HR" dirty="0"/>
              <a:t>psihološki konflikt i borba</a:t>
            </a:r>
          </a:p>
          <a:p>
            <a:r>
              <a:rPr lang="hr-HR" dirty="0"/>
              <a:t>reduciranje kognitivne spoznaje       </a:t>
            </a:r>
          </a:p>
          <a:p>
            <a:r>
              <a:rPr lang="hr-HR" dirty="0"/>
              <a:t>trošenje bez obzira na posljedice</a:t>
            </a:r>
          </a:p>
          <a:p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Impulzivna kupovina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4E7E-2B01-462E-BA31-5F89D76126CD}" type="slidenum">
              <a:rPr lang="hr-HR" smtClean="0"/>
              <a:t>9</a:t>
            </a:fld>
            <a:endParaRPr lang="hr-HR"/>
          </a:p>
        </p:txBody>
      </p:sp>
      <p:pic>
        <p:nvPicPr>
          <p:cNvPr id="4" name="Picture 2" descr="C:\Users\Anita\Documents\AKTIV.sve\PLANOVI-PRIP-AG-2016_2017\PRIPRAVA\rasprod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9" y="2437595"/>
            <a:ext cx="4298043" cy="363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TM02900771[[fn=Isječak]]</Template>
  <TotalTime>96</TotalTime>
  <Words>457</Words>
  <Application>Microsoft Office PowerPoint</Application>
  <PresentationFormat>Široki zaslon</PresentationFormat>
  <Paragraphs>96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Gill Sans MT</vt:lpstr>
      <vt:lpstr>Wingdings</vt:lpstr>
      <vt:lpstr>Wingdings 2</vt:lpstr>
      <vt:lpstr>HDOfficeLightV0</vt:lpstr>
      <vt:lpstr>IMPULZIVNA KUPOVINA </vt:lpstr>
      <vt:lpstr>IMPULZIVNA KUPOVINA</vt:lpstr>
      <vt:lpstr>POJAVLJUJE SE</vt:lpstr>
      <vt:lpstr> Češće se javlja: </vt:lpstr>
      <vt:lpstr>Glavna obilježja impulzivne kupovine</vt:lpstr>
      <vt:lpstr>PowerPoint prezentacija</vt:lpstr>
      <vt:lpstr>Faktori koji je potiču      </vt:lpstr>
      <vt:lpstr> Porastu impulzivne kupovine pridonose </vt:lpstr>
      <vt:lpstr>Elementi koji razlikuju impulzivno od neimpulzivnog</vt:lpstr>
      <vt:lpstr>Kako izbjegavati impulzivnu kupovinu</vt:lpstr>
      <vt:lpstr>Razmislimo prije kupovine!</vt:lpstr>
      <vt:lpstr>Biti cool ima svoju cijenu!</vt:lpstr>
      <vt:lpstr>HVALA NA PAŽNJI!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IMPULZIVNA KUPOVINA</dc:title>
  <dc:creator>Hewlett-Packard Company;Anita Grgić</dc:creator>
  <cp:lastModifiedBy>Hewlett-Packard Company</cp:lastModifiedBy>
  <cp:revision>14</cp:revision>
  <dcterms:created xsi:type="dcterms:W3CDTF">2018-01-10T16:41:31Z</dcterms:created>
  <dcterms:modified xsi:type="dcterms:W3CDTF">2019-01-16T07:25:58Z</dcterms:modified>
</cp:coreProperties>
</file>