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7" r:id="rId10"/>
    <p:sldId id="268" r:id="rId11"/>
    <p:sldId id="269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40" autoAdjust="0"/>
  </p:normalViewPr>
  <p:slideViewPr>
    <p:cSldViewPr>
      <p:cViewPr varScale="1">
        <p:scale>
          <a:sx n="83" d="100"/>
          <a:sy n="83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C9ACBD9-BE53-45B0-BED5-CB95AC3CD3B7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58AC7D8-A989-4160-9D66-6B4FB1A1003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CBD9-BE53-45B0-BED5-CB95AC3CD3B7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C7D8-A989-4160-9D66-6B4FB1A100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CBD9-BE53-45B0-BED5-CB95AC3CD3B7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C7D8-A989-4160-9D66-6B4FB1A100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9ACBD9-BE53-45B0-BED5-CB95AC3CD3B7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8AC7D8-A989-4160-9D66-6B4FB1A1003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C9ACBD9-BE53-45B0-BED5-CB95AC3CD3B7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58AC7D8-A989-4160-9D66-6B4FB1A1003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CBD9-BE53-45B0-BED5-CB95AC3CD3B7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C7D8-A989-4160-9D66-6B4FB1A1003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CBD9-BE53-45B0-BED5-CB95AC3CD3B7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C7D8-A989-4160-9D66-6B4FB1A1003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9ACBD9-BE53-45B0-BED5-CB95AC3CD3B7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8AC7D8-A989-4160-9D66-6B4FB1A100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CBD9-BE53-45B0-BED5-CB95AC3CD3B7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C7D8-A989-4160-9D66-6B4FB1A100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9ACBD9-BE53-45B0-BED5-CB95AC3CD3B7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8AC7D8-A989-4160-9D66-6B4FB1A1003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9ACBD9-BE53-45B0-BED5-CB95AC3CD3B7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8AC7D8-A989-4160-9D66-6B4FB1A1003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C9ACBD9-BE53-45B0-BED5-CB95AC3CD3B7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58AC7D8-A989-4160-9D66-6B4FB1A100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8382000" cy="1219200"/>
          </a:xfrm>
        </p:spPr>
        <p:txBody>
          <a:bodyPr>
            <a:noAutofit/>
          </a:bodyPr>
          <a:lstStyle/>
          <a:p>
            <a:r>
              <a:rPr lang="hr-HR" sz="6800" b="1" i="1" dirty="0" smtClean="0">
                <a:latin typeface="Times New Roman" pitchFamily="18" charset="0"/>
                <a:cs typeface="Times New Roman" pitchFamily="18" charset="0"/>
              </a:rPr>
              <a:t>Istraživanje tržišta</a:t>
            </a:r>
            <a:endParaRPr lang="en-US" sz="6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057400"/>
            <a:ext cx="7620000" cy="4800600"/>
          </a:xfrm>
        </p:spPr>
        <p:txBody>
          <a:bodyPr>
            <a:normAutofit/>
          </a:bodyPr>
          <a:lstStyle/>
          <a:p>
            <a:pPr algn="l"/>
            <a:r>
              <a:rPr lang="hr-HR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Pojam, zadaće i značenje istraživanja tržišta</a:t>
            </a:r>
          </a:p>
          <a:p>
            <a:pPr algn="l"/>
            <a:endParaRPr lang="hr-HR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hr-HR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hr-HR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hr-HR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Marketing 1</a:t>
            </a:r>
            <a:endParaRPr lang="en-US" sz="3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72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8458200" cy="6858000"/>
          </a:xfrm>
        </p:spPr>
        <p:txBody>
          <a:bodyPr>
            <a:normAutofit/>
          </a:bodyPr>
          <a:lstStyle/>
          <a:p>
            <a:r>
              <a:rPr lang="hr-H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Primjer: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Tvrtka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proizvodila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voćne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sokove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nikako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nije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mogla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postići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dobar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plasman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tržištu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Sve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marketinške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akcije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reklame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hr-H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promocije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ambalaže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nisu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pridonijeli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povećanju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prodaje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r-HR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lasnik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tvrtke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obratio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agenciji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istraživanje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tržišta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r-H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ciljem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istraživanja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stvarnih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želja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potreba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kupaca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njegova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soka</a:t>
            </a:r>
            <a:r>
              <a:rPr lang="hr-H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500" b="1" dirty="0">
                <a:latin typeface="Arial" panose="020B0604020202020204" pitchFamily="34" charset="0"/>
                <a:cs typeface="Arial" panose="020B0604020202020204" pitchFamily="34" charset="0"/>
              </a:rPr>
              <a:t>Rezultati istraživanja tržišta </a:t>
            </a:r>
            <a:r>
              <a:rPr lang="vi-VN" sz="2500" dirty="0">
                <a:latin typeface="Arial" panose="020B0604020202020204" pitchFamily="34" charset="0"/>
                <a:cs typeface="Arial" panose="020B0604020202020204" pitchFamily="34" charset="0"/>
              </a:rPr>
              <a:t>iznenadili su proizvođača spomenutog voćnog soka. </a:t>
            </a:r>
          </a:p>
          <a:p>
            <a:r>
              <a:rPr lang="vi-VN" sz="2500" dirty="0">
                <a:latin typeface="Arial" panose="020B0604020202020204" pitchFamily="34" charset="0"/>
                <a:cs typeface="Arial" panose="020B0604020202020204" pitchFamily="34" charset="0"/>
              </a:rPr>
              <a:t>Čak preko </a:t>
            </a:r>
            <a:r>
              <a:rPr lang="vi-VN" sz="2500" b="1" dirty="0">
                <a:latin typeface="Arial" panose="020B0604020202020204" pitchFamily="34" charset="0"/>
                <a:cs typeface="Arial" panose="020B0604020202020204" pitchFamily="34" charset="0"/>
              </a:rPr>
              <a:t>80 % </a:t>
            </a:r>
            <a:r>
              <a:rPr lang="vi-VN" sz="2500" dirty="0">
                <a:latin typeface="Arial" panose="020B0604020202020204" pitchFamily="34" charset="0"/>
                <a:cs typeface="Arial" panose="020B0604020202020204" pitchFamily="34" charset="0"/>
              </a:rPr>
              <a:t>ispitanika njegov sok uopće nije percipiralo kao prirodan voćni sok s obzirom </a:t>
            </a:r>
            <a:r>
              <a:rPr lang="vi-VN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vi-VN" sz="2500" dirty="0">
                <a:latin typeface="Arial" panose="020B0604020202020204" pitchFamily="34" charset="0"/>
                <a:cs typeface="Arial" panose="020B0604020202020204" pitchFamily="34" charset="0"/>
              </a:rPr>
              <a:t>je sadržavao samo </a:t>
            </a:r>
            <a:r>
              <a:rPr lang="vi-VN" sz="2500" b="1" dirty="0">
                <a:latin typeface="Arial" panose="020B0604020202020204" pitchFamily="34" charset="0"/>
                <a:cs typeface="Arial" panose="020B0604020202020204" pitchFamily="34" charset="0"/>
              </a:rPr>
              <a:t>15 % </a:t>
            </a:r>
            <a:r>
              <a:rPr lang="vi-VN" sz="2500" dirty="0">
                <a:latin typeface="Arial" panose="020B0604020202020204" pitchFamily="34" charset="0"/>
                <a:cs typeface="Arial" panose="020B0604020202020204" pitchFamily="34" charset="0"/>
              </a:rPr>
              <a:t>voćnog </a:t>
            </a:r>
            <a:r>
              <a:rPr lang="hr-H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sadržaja</a:t>
            </a:r>
            <a:r>
              <a:rPr lang="vi-VN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500" dirty="0">
                <a:latin typeface="Arial" panose="020B0604020202020204" pitchFamily="34" charset="0"/>
                <a:cs typeface="Arial" panose="020B0604020202020204" pitchFamily="34" charset="0"/>
              </a:rPr>
              <a:t>dok su konkurentski sokovi u tom tržišnom segmentu sadržavali minimalno </a:t>
            </a:r>
            <a:r>
              <a:rPr lang="vi-VN" sz="2500" b="1" dirty="0">
                <a:latin typeface="Arial" panose="020B0604020202020204" pitchFamily="34" charset="0"/>
                <a:cs typeface="Arial" panose="020B0604020202020204" pitchFamily="34" charset="0"/>
              </a:rPr>
              <a:t>35 % </a:t>
            </a:r>
            <a:r>
              <a:rPr lang="vi-VN" sz="2500" dirty="0">
                <a:latin typeface="Arial" panose="020B0604020202020204" pitchFamily="34" charset="0"/>
                <a:cs typeface="Arial" panose="020B0604020202020204" pitchFamily="34" charset="0"/>
              </a:rPr>
              <a:t>voća. Nikakva cjenovna razlika nije mogla pridobiti potrošača </a:t>
            </a:r>
            <a:r>
              <a:rPr lang="vi-VN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vi-VN" sz="2500" dirty="0">
                <a:latin typeface="Arial" panose="020B0604020202020204" pitchFamily="34" charset="0"/>
                <a:cs typeface="Arial" panose="020B0604020202020204" pitchFamily="34" charset="0"/>
              </a:rPr>
              <a:t>kupi upravo taj voćni sok jer su potrošači odluku donosili na temelju udjela </a:t>
            </a:r>
            <a:r>
              <a:rPr lang="vi-VN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voć</a:t>
            </a:r>
            <a:r>
              <a:rPr lang="hr-H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vi-VN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vi-VN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roizvođač </a:t>
            </a:r>
            <a:r>
              <a:rPr lang="vi-VN" sz="2500" dirty="0">
                <a:latin typeface="Arial" panose="020B0604020202020204" pitchFamily="34" charset="0"/>
                <a:cs typeface="Arial" panose="020B0604020202020204" pitchFamily="34" charset="0"/>
              </a:rPr>
              <a:t>sa svojih 15 % udjela </a:t>
            </a:r>
            <a:r>
              <a:rPr lang="vi-VN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voćn</a:t>
            </a:r>
            <a:r>
              <a:rPr lang="hr-H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-VN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nije </a:t>
            </a:r>
            <a:r>
              <a:rPr lang="vi-VN" sz="2500" dirty="0">
                <a:latin typeface="Arial" panose="020B0604020202020204" pitchFamily="34" charset="0"/>
                <a:cs typeface="Arial" panose="020B0604020202020204" pitchFamily="34" charset="0"/>
              </a:rPr>
              <a:t>imao nikakvih komparativnih prednosti pred konkurencijom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25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-76200"/>
            <a:ext cx="6448425" cy="647395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vi-VN" sz="2800" b="1" dirty="0"/>
          </a:p>
          <a:p>
            <a:r>
              <a:rPr lang="hr-HR" sz="3600" b="1" dirty="0" smtClean="0"/>
              <a:t> </a:t>
            </a:r>
            <a:r>
              <a:rPr lang="vi-VN" sz="2600" dirty="0" smtClean="0"/>
              <a:t>Ovo </a:t>
            </a:r>
            <a:r>
              <a:rPr lang="vi-VN" sz="2600" dirty="0"/>
              <a:t>je klasičan primjer kako tvrtke mogu kočiti vlastiti razvoj jer nisu prepoznale potrebe tržišta i prednosti svojeg proizvoda, a koje se lako mogu otkriti pozornim istraživanjem. Neisplativo je na tržište gurati proizvode koje ono ne želi</a:t>
            </a:r>
            <a:r>
              <a:rPr lang="vi-VN" sz="2600" b="1" dirty="0"/>
              <a:t>. </a:t>
            </a:r>
            <a:r>
              <a:rPr lang="vi-VN" sz="2600" b="1" dirty="0">
                <a:solidFill>
                  <a:srgbClr val="FF0000"/>
                </a:solidFill>
              </a:rPr>
              <a:t>Istraživanje tržišta je ono što vas dijeli između propasti i </a:t>
            </a:r>
            <a:r>
              <a:rPr lang="vi-VN" sz="2600" b="1" dirty="0" smtClean="0">
                <a:solidFill>
                  <a:srgbClr val="FF0000"/>
                </a:solidFill>
              </a:rPr>
              <a:t>uspjeha</a:t>
            </a:r>
            <a:r>
              <a:rPr lang="hr-HR" sz="2600" b="1" dirty="0" smtClean="0">
                <a:solidFill>
                  <a:srgbClr val="FF0000"/>
                </a:solidFill>
              </a:rPr>
              <a:t> !</a:t>
            </a:r>
            <a:endParaRPr lang="en-US" sz="2600" b="1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964" y="838200"/>
            <a:ext cx="2514600" cy="2083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891" y="35814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8" y="3962400"/>
            <a:ext cx="6167326" cy="2664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94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" b="10542"/>
          <a:stretch/>
        </p:blipFill>
        <p:spPr bwMode="auto">
          <a:xfrm>
            <a:off x="1219200" y="152400"/>
            <a:ext cx="6324600" cy="650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4944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b="1" dirty="0" smtClean="0">
                <a:latin typeface="Times New Roman" pitchFamily="18" charset="0"/>
                <a:cs typeface="Times New Roman" pitchFamily="18" charset="0"/>
              </a:rPr>
              <a:t>Sadržaj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872067" y="2057400"/>
            <a:ext cx="7408333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" y="457200"/>
            <a:ext cx="8804364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2515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>
                <a:latin typeface="Times New Roman" pitchFamily="18" charset="0"/>
                <a:cs typeface="Times New Roman" pitchFamily="18" charset="0"/>
              </a:rPr>
              <a:t>Tržište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28600" y="2447924"/>
            <a:ext cx="8229599" cy="3952875"/>
          </a:xfrm>
        </p:spPr>
        <p:txBody>
          <a:bodyPr>
            <a:noAutofit/>
          </a:bodyPr>
          <a:lstStyle/>
          <a:p>
            <a:pPr algn="ctr"/>
            <a:r>
              <a:rPr lang="hr-H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mjesto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gdje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susreću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ponuda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potražnja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600" dirty="0">
                <a:latin typeface="Times New Roman" pitchFamily="18" charset="0"/>
                <a:cs typeface="Times New Roman" pitchFamily="18" charset="0"/>
              </a:rPr>
              <a:t>stalan i organiziran oblik dovođenja u kontakt ponude s potražnjom roba i usluga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857" y="4997902"/>
            <a:ext cx="3034393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19" y="5178877"/>
            <a:ext cx="3028950" cy="15144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80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Istraživanje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872067" y="2286000"/>
            <a:ext cx="7408333" cy="38401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aktivan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sustavan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proces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proučavanja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hr-HR" sz="3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ciljem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otkrivanja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tumačenja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pojašnjavanja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činjenica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16400"/>
            <a:ext cx="137160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18062"/>
            <a:ext cx="3171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98975"/>
            <a:ext cx="22098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5433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40436"/>
            <a:ext cx="8458200" cy="1252728"/>
          </a:xfrm>
        </p:spPr>
        <p:txBody>
          <a:bodyPr>
            <a:normAutofit/>
          </a:bodyPr>
          <a:lstStyle/>
          <a:p>
            <a:pPr algn="l"/>
            <a:r>
              <a:rPr lang="hr-HR" sz="4600" dirty="0" smtClean="0">
                <a:latin typeface="Times New Roman" pitchFamily="18" charset="0"/>
                <a:cs typeface="Times New Roman" pitchFamily="18" charset="0"/>
              </a:rPr>
              <a:t>Istraživanje tržišta</a:t>
            </a:r>
            <a:endParaRPr lang="en-US" sz="4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872067" y="1905000"/>
            <a:ext cx="7408333" cy="4724400"/>
          </a:xfrm>
        </p:spPr>
        <p:txBody>
          <a:bodyPr>
            <a:noAutofit/>
          </a:bodyPr>
          <a:lstStyle/>
          <a:p>
            <a:r>
              <a:rPr lang="hr-HR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potpor</a:t>
            </a:r>
            <a:r>
              <a:rPr lang="hr-HR" sz="33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pri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donošenju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marketinških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odluka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istraživanje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tržišta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unaprijed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planirani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proces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prikupljanja</a:t>
            </a:r>
            <a:r>
              <a:rPr lang="hr-HR" sz="3300" b="1" dirty="0" smtClean="0">
                <a:latin typeface="Times New Roman" pitchFamily="18" charset="0"/>
                <a:cs typeface="Times New Roman" pitchFamily="18" charset="0"/>
              </a:rPr>
              <a:t>, obrade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analiziranja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podataka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svrhu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pružanja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informacija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bitnih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donošenje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marketinških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odluka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upravljanju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marketingom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571" y="152400"/>
            <a:ext cx="2637367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37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90600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Svrha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4800" y="1981200"/>
            <a:ext cx="8458199" cy="48768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prikupljanje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podataka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informacija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nu</a:t>
            </a:r>
            <a:r>
              <a:rPr lang="hr-HR" sz="4000" dirty="0" smtClean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r-HR" sz="4000" dirty="0" smtClean="0">
                <a:latin typeface="Times New Roman" pitchFamily="18" charset="0"/>
                <a:cs typeface="Times New Roman" pitchFamily="18" charset="0"/>
              </a:rPr>
              <a:t>ih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planiranje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organiziranje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kontrolu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procesa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poslovanja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15069"/>
            <a:ext cx="3718560" cy="1909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"/>
            <a:ext cx="26670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7194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6309360" cy="473856"/>
          </a:xfrm>
        </p:spPr>
        <p:txBody>
          <a:bodyPr>
            <a:noAutofit/>
          </a:bodyPr>
          <a:lstStyle/>
          <a:p>
            <a:r>
              <a:rPr lang="hr-HR" sz="4400" dirty="0" smtClean="0">
                <a:latin typeface="Times New Roman" pitchFamily="18" charset="0"/>
                <a:cs typeface="Times New Roman" pitchFamily="18" charset="0"/>
              </a:rPr>
              <a:t>Cilj istraživanja tržišta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5638800" cy="5077968"/>
          </a:xfrm>
        </p:spPr>
        <p:txBody>
          <a:bodyPr>
            <a:normAutofit/>
          </a:bodyPr>
          <a:lstStyle/>
          <a:p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Razumjeti 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problematiku na tržištu</a:t>
            </a:r>
          </a:p>
          <a:p>
            <a:r>
              <a:rPr lang="hr-HR" sz="2800" b="1" dirty="0" smtClean="0">
                <a:latin typeface="Times New Roman" pitchFamily="18" charset="0"/>
                <a:cs typeface="Times New Roman" pitchFamily="18" charset="0"/>
              </a:rPr>
              <a:t>Pronaći </a:t>
            </a:r>
            <a:r>
              <a:rPr lang="hr-HR" sz="2800" b="1" dirty="0">
                <a:latin typeface="Times New Roman" pitchFamily="18" charset="0"/>
                <a:cs typeface="Times New Roman" pitchFamily="18" charset="0"/>
              </a:rPr>
              <a:t>odgovore na pitanja:</a:t>
            </a:r>
          </a:p>
          <a:p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Koju 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će potrebnu uslugu poduzeće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zadovoljiti ?</a:t>
            </a:r>
            <a:endParaRPr lang="hr-H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Tko 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je korisnik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usluge ?</a:t>
            </a:r>
            <a:endParaRPr lang="hr-H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Tko 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konkurent ?</a:t>
            </a:r>
            <a:endParaRPr lang="hr-H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li uslugu i njezinu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strategiju  moguće kopirati ?</a:t>
            </a:r>
            <a:endParaRPr lang="hr-H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Što 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treba očekivati u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budućnosti 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796" y="762000"/>
            <a:ext cx="3163286" cy="455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73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77962"/>
          </a:xfrm>
        </p:spPr>
        <p:txBody>
          <a:bodyPr>
            <a:noAutofit/>
          </a:bodyPr>
          <a:lstStyle/>
          <a:p>
            <a:r>
              <a:rPr lang="hr-HR" sz="5400" dirty="0" smtClean="0">
                <a:latin typeface="Times New Roman" pitchFamily="18" charset="0"/>
                <a:cs typeface="Times New Roman" pitchFamily="18" charset="0"/>
              </a:rPr>
              <a:t>Faze istraživanja tržišta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7467600" cy="435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05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 smtClean="0">
                <a:latin typeface="Times New Roman" pitchFamily="18" charset="0"/>
                <a:cs typeface="Times New Roman" pitchFamily="18" charset="0"/>
              </a:rPr>
              <a:t>Primjer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305800" cy="4873752"/>
          </a:xfrm>
        </p:spPr>
        <p:txBody>
          <a:bodyPr>
            <a:normAutofit/>
          </a:bodyPr>
          <a:lstStyle/>
          <a:p>
            <a:r>
              <a:rPr lang="hr-HR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600" b="1" i="1" dirty="0">
                <a:latin typeface="Times New Roman" pitchFamily="18" charset="0"/>
                <a:cs typeface="Times New Roman" pitchFamily="18" charset="0"/>
              </a:rPr>
              <a:t>Prisjetimo se ponovo svih onih trgovina, kafića, butika, restorana, servisa... </a:t>
            </a:r>
            <a:r>
              <a:rPr lang="hr-HR" sz="3600" b="1" i="1" dirty="0" smtClean="0">
                <a:latin typeface="Times New Roman" pitchFamily="18" charset="0"/>
                <a:cs typeface="Times New Roman" pitchFamily="18" charset="0"/>
              </a:rPr>
              <a:t>koji </a:t>
            </a:r>
            <a:r>
              <a:rPr lang="hr-HR" sz="3600" b="1" i="1" dirty="0">
                <a:latin typeface="Times New Roman" pitchFamily="18" charset="0"/>
                <a:cs typeface="Times New Roman" pitchFamily="18" charset="0"/>
              </a:rPr>
              <a:t>su stavili ključ u bravu. </a:t>
            </a:r>
            <a:r>
              <a:rPr lang="hr-HR" sz="3600" b="1" i="1" dirty="0" smtClean="0">
                <a:latin typeface="Times New Roman" pitchFamily="18" charset="0"/>
                <a:cs typeface="Times New Roman" pitchFamily="18" charset="0"/>
              </a:rPr>
              <a:t>I znate </a:t>
            </a:r>
            <a:r>
              <a:rPr lang="hr-HR" sz="3600" b="1" i="1" dirty="0">
                <a:latin typeface="Times New Roman" pitchFamily="18" charset="0"/>
                <a:cs typeface="Times New Roman" pitchFamily="18" charset="0"/>
              </a:rPr>
              <a:t>što? Svi su oni bili uvjereni da će uspjeti!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8" t="6350" r="7991"/>
          <a:stretch/>
        </p:blipFill>
        <p:spPr bwMode="auto">
          <a:xfrm>
            <a:off x="6324600" y="28731"/>
            <a:ext cx="1993692" cy="179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20193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614241"/>
            <a:ext cx="2895600" cy="191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81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221</TotalTime>
  <Words>382</Words>
  <Application>Microsoft Office PowerPoint</Application>
  <PresentationFormat>Prikaz na zaslonu (4:3)</PresentationFormat>
  <Paragraphs>32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8" baseType="lpstr">
      <vt:lpstr>Arial</vt:lpstr>
      <vt:lpstr>Century Schoolbook</vt:lpstr>
      <vt:lpstr>Times New Roman</vt:lpstr>
      <vt:lpstr>Wingdings</vt:lpstr>
      <vt:lpstr>Wingdings 2</vt:lpstr>
      <vt:lpstr>Oriel</vt:lpstr>
      <vt:lpstr>Istraživanje tržišta</vt:lpstr>
      <vt:lpstr>Sadržaj</vt:lpstr>
      <vt:lpstr>Tržište </vt:lpstr>
      <vt:lpstr>Istraživanje</vt:lpstr>
      <vt:lpstr>Istraživanje tržišta</vt:lpstr>
      <vt:lpstr>Svrha</vt:lpstr>
      <vt:lpstr>Cilj istraživanja tržišta </vt:lpstr>
      <vt:lpstr>Faze istraživanja tržišta</vt:lpstr>
      <vt:lpstr>Primjer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Istraživanje tržišta</dc:title>
  <dc:creator>Demi</dc:creator>
  <cp:lastModifiedBy>Hewlett-Packard Company</cp:lastModifiedBy>
  <cp:revision>21</cp:revision>
  <dcterms:created xsi:type="dcterms:W3CDTF">2018-02-06T16:56:22Z</dcterms:created>
  <dcterms:modified xsi:type="dcterms:W3CDTF">2019-02-10T16:24:06Z</dcterms:modified>
</cp:coreProperties>
</file>